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00" r:id="rId3"/>
    <p:sldId id="272" r:id="rId4"/>
    <p:sldId id="273" r:id="rId5"/>
    <p:sldId id="274" r:id="rId6"/>
    <p:sldId id="275" r:id="rId7"/>
    <p:sldId id="29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301" r:id="rId28"/>
    <p:sldId id="299"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8CF8F3-ACE7-4470-A69C-F89AEFBCB78D}" type="doc">
      <dgm:prSet loTypeId="urn:microsoft.com/office/officeart/2005/8/layout/vList6" loCatId="process" qsTypeId="urn:microsoft.com/office/officeart/2005/8/quickstyle/simple1#12" qsCatId="simple" csTypeId="urn:microsoft.com/office/officeart/2005/8/colors/accent6_2" csCatId="accent6" phldr="1"/>
      <dgm:spPr/>
      <dgm:t>
        <a:bodyPr/>
        <a:lstStyle/>
        <a:p>
          <a:endParaRPr lang="tr-TR"/>
        </a:p>
      </dgm:t>
    </dgm:pt>
    <dgm:pt modelId="{2427856D-7F09-40E8-BE21-C20366B20649}">
      <dgm:prSet phldrT="[Metin]"/>
      <dgm:spPr/>
      <dgm:t>
        <a:bodyPr/>
        <a:lstStyle/>
        <a:p>
          <a:r>
            <a:rPr lang="tr-TR" b="1" dirty="0" smtClean="0"/>
            <a:t>BARINMA</a:t>
          </a:r>
          <a:endParaRPr lang="tr-TR" b="1" dirty="0"/>
        </a:p>
      </dgm:t>
    </dgm:pt>
    <dgm:pt modelId="{422FFCB2-680A-410C-836A-E41C279435BB}" type="parTrans" cxnId="{769542B9-7A2D-4249-B3AD-4CB92F316688}">
      <dgm:prSet/>
      <dgm:spPr/>
      <dgm:t>
        <a:bodyPr/>
        <a:lstStyle/>
        <a:p>
          <a:endParaRPr lang="tr-TR"/>
        </a:p>
      </dgm:t>
    </dgm:pt>
    <dgm:pt modelId="{2CE2A4A7-D1D0-43C3-8419-A547DF0CB045}" type="sibTrans" cxnId="{769542B9-7A2D-4249-B3AD-4CB92F316688}">
      <dgm:prSet/>
      <dgm:spPr/>
      <dgm:t>
        <a:bodyPr/>
        <a:lstStyle/>
        <a:p>
          <a:endParaRPr lang="tr-TR"/>
        </a:p>
      </dgm:t>
    </dgm:pt>
    <dgm:pt modelId="{3CD43888-40A4-4E9A-97AE-B50C72089E59}">
      <dgm:prSet phldrT="[Metin]"/>
      <dgm:spPr/>
      <dgm:t>
        <a:bodyPr/>
        <a:lstStyle/>
        <a:p>
          <a:r>
            <a:rPr lang="tr-TR" b="1" dirty="0" smtClean="0"/>
            <a:t>6 ay süre ile barınma hizmeti </a:t>
          </a:r>
          <a:endParaRPr lang="tr-TR" b="1" dirty="0"/>
        </a:p>
      </dgm:t>
    </dgm:pt>
    <dgm:pt modelId="{905F0609-3EA3-459E-ABEA-D16CC3A71DC1}" type="parTrans" cxnId="{FB3CDF48-C249-44DD-BE7C-AD03D2C784F1}">
      <dgm:prSet/>
      <dgm:spPr/>
      <dgm:t>
        <a:bodyPr/>
        <a:lstStyle/>
        <a:p>
          <a:endParaRPr lang="tr-TR"/>
        </a:p>
      </dgm:t>
    </dgm:pt>
    <dgm:pt modelId="{C21361D9-4C4F-4ED1-A18C-DCB91AA24FAD}" type="sibTrans" cxnId="{FB3CDF48-C249-44DD-BE7C-AD03D2C784F1}">
      <dgm:prSet/>
      <dgm:spPr/>
      <dgm:t>
        <a:bodyPr/>
        <a:lstStyle/>
        <a:p>
          <a:endParaRPr lang="tr-TR"/>
        </a:p>
      </dgm:t>
    </dgm:pt>
    <dgm:pt modelId="{216A3AC2-F65C-4947-8097-944AED6DA06D}">
      <dgm:prSet phldrT="[Metin]"/>
      <dgm:spPr/>
      <dgm:t>
        <a:bodyPr/>
        <a:lstStyle/>
        <a:p>
          <a:r>
            <a:rPr lang="tr-TR" b="1" dirty="0" smtClean="0"/>
            <a:t>PSİKOSOSYAL DESTEK</a:t>
          </a:r>
          <a:endParaRPr lang="tr-TR" b="1" dirty="0"/>
        </a:p>
      </dgm:t>
    </dgm:pt>
    <dgm:pt modelId="{D2B219AD-DC16-493B-96A1-2AFC717A92F8}" type="parTrans" cxnId="{E0B5652F-34DD-4779-A9B0-E2AFBA12385F}">
      <dgm:prSet/>
      <dgm:spPr/>
      <dgm:t>
        <a:bodyPr/>
        <a:lstStyle/>
        <a:p>
          <a:endParaRPr lang="tr-TR"/>
        </a:p>
      </dgm:t>
    </dgm:pt>
    <dgm:pt modelId="{0D15A43A-B57A-413A-B4E5-DC1ACC476F97}" type="sibTrans" cxnId="{E0B5652F-34DD-4779-A9B0-E2AFBA12385F}">
      <dgm:prSet/>
      <dgm:spPr/>
      <dgm:t>
        <a:bodyPr/>
        <a:lstStyle/>
        <a:p>
          <a:endParaRPr lang="tr-TR"/>
        </a:p>
      </dgm:t>
    </dgm:pt>
    <dgm:pt modelId="{0F7ECD62-3F3E-4599-B714-FDCF607A349D}">
      <dgm:prSet phldrT="[Metin]"/>
      <dgm:spPr/>
      <dgm:t>
        <a:bodyPr/>
        <a:lstStyle/>
        <a:p>
          <a:r>
            <a:rPr lang="tr-TR" b="1" dirty="0" smtClean="0"/>
            <a:t>Meslek elemanları tarafından barınma  süresince </a:t>
          </a:r>
          <a:endParaRPr lang="tr-TR" b="1" dirty="0"/>
        </a:p>
      </dgm:t>
    </dgm:pt>
    <dgm:pt modelId="{F73A9EB8-40D2-4D86-B34C-937EA1DFF14D}" type="parTrans" cxnId="{CCFDFA5F-112D-4F24-A761-E187890976B5}">
      <dgm:prSet/>
      <dgm:spPr/>
      <dgm:t>
        <a:bodyPr/>
        <a:lstStyle/>
        <a:p>
          <a:endParaRPr lang="tr-TR"/>
        </a:p>
      </dgm:t>
    </dgm:pt>
    <dgm:pt modelId="{7B2DF68D-732C-420D-BACE-F008C3BBBD99}" type="sibTrans" cxnId="{CCFDFA5F-112D-4F24-A761-E187890976B5}">
      <dgm:prSet/>
      <dgm:spPr/>
      <dgm:t>
        <a:bodyPr/>
        <a:lstStyle/>
        <a:p>
          <a:endParaRPr lang="tr-TR"/>
        </a:p>
      </dgm:t>
    </dgm:pt>
    <dgm:pt modelId="{B9126671-B242-4B94-8399-C9EEC2B9E5F6}">
      <dgm:prSet phldrT="[Metin]"/>
      <dgm:spPr/>
      <dgm:t>
        <a:bodyPr/>
        <a:lstStyle/>
        <a:p>
          <a:r>
            <a:rPr lang="tr-TR" b="1" dirty="0" smtClean="0"/>
            <a:t>HARÇLIK</a:t>
          </a:r>
          <a:endParaRPr lang="tr-TR" b="1" dirty="0"/>
        </a:p>
      </dgm:t>
    </dgm:pt>
    <dgm:pt modelId="{EB7C6608-5777-42FC-99A5-B372C9532D67}" type="parTrans" cxnId="{57ECB16A-B0B5-41CD-9957-4EAF40D63FF5}">
      <dgm:prSet/>
      <dgm:spPr/>
      <dgm:t>
        <a:bodyPr/>
        <a:lstStyle/>
        <a:p>
          <a:endParaRPr lang="tr-TR"/>
        </a:p>
      </dgm:t>
    </dgm:pt>
    <dgm:pt modelId="{22D6C510-16A4-40DC-ADFB-C3D1DFBA2C71}" type="sibTrans" cxnId="{57ECB16A-B0B5-41CD-9957-4EAF40D63FF5}">
      <dgm:prSet/>
      <dgm:spPr/>
      <dgm:t>
        <a:bodyPr/>
        <a:lstStyle/>
        <a:p>
          <a:endParaRPr lang="tr-TR"/>
        </a:p>
      </dgm:t>
    </dgm:pt>
    <dgm:pt modelId="{20D3B51C-D2FA-43E6-A9C4-2038F8C4A67F}">
      <dgm:prSet phldrT="[Metin]"/>
      <dgm:spPr/>
      <dgm:t>
        <a:bodyPr/>
        <a:lstStyle/>
        <a:p>
          <a:r>
            <a:rPr lang="tr-TR" b="1" dirty="0" smtClean="0"/>
            <a:t>HUKUKİ DESTEK</a:t>
          </a:r>
          <a:endParaRPr lang="tr-TR" b="1" dirty="0"/>
        </a:p>
      </dgm:t>
    </dgm:pt>
    <dgm:pt modelId="{5A6DB6D6-D041-45C5-84BD-497318E1914B}" type="parTrans" cxnId="{2AC8DDF9-50AD-4760-931C-1068A2663E10}">
      <dgm:prSet/>
      <dgm:spPr/>
      <dgm:t>
        <a:bodyPr/>
        <a:lstStyle/>
        <a:p>
          <a:endParaRPr lang="tr-TR"/>
        </a:p>
      </dgm:t>
    </dgm:pt>
    <dgm:pt modelId="{95E5D92A-B071-4C02-BC24-51AC16EBDCFC}" type="sibTrans" cxnId="{2AC8DDF9-50AD-4760-931C-1068A2663E10}">
      <dgm:prSet/>
      <dgm:spPr/>
      <dgm:t>
        <a:bodyPr/>
        <a:lstStyle/>
        <a:p>
          <a:endParaRPr lang="tr-TR"/>
        </a:p>
      </dgm:t>
    </dgm:pt>
    <dgm:pt modelId="{69E7FE25-7194-4B8B-89D8-517B4DDFC5D8}">
      <dgm:prSet phldrT="[Metin]"/>
      <dgm:spPr/>
      <dgm:t>
        <a:bodyPr/>
        <a:lstStyle/>
        <a:p>
          <a:r>
            <a:rPr lang="tr-TR" b="1" dirty="0" smtClean="0"/>
            <a:t>YÖNLENDİRME VE REHBERLİK</a:t>
          </a:r>
          <a:endParaRPr lang="tr-TR" b="1" dirty="0"/>
        </a:p>
      </dgm:t>
    </dgm:pt>
    <dgm:pt modelId="{7BEEA3C7-33E7-47FC-9920-5A4A2E8403D0}" type="parTrans" cxnId="{E0378608-B821-4851-9DEF-72D1FB5F6A69}">
      <dgm:prSet/>
      <dgm:spPr/>
      <dgm:t>
        <a:bodyPr/>
        <a:lstStyle/>
        <a:p>
          <a:endParaRPr lang="tr-TR"/>
        </a:p>
      </dgm:t>
    </dgm:pt>
    <dgm:pt modelId="{31B8B9D1-08CA-483B-BAB4-FE1C0AAD0C5B}" type="sibTrans" cxnId="{E0378608-B821-4851-9DEF-72D1FB5F6A69}">
      <dgm:prSet/>
      <dgm:spPr/>
      <dgm:t>
        <a:bodyPr/>
        <a:lstStyle/>
        <a:p>
          <a:endParaRPr lang="tr-TR"/>
        </a:p>
      </dgm:t>
    </dgm:pt>
    <dgm:pt modelId="{58471A75-54EF-4787-A338-36D9B2F3B343}">
      <dgm:prSet/>
      <dgm:spPr/>
      <dgm:t>
        <a:bodyPr/>
        <a:lstStyle/>
        <a:p>
          <a:r>
            <a:rPr lang="tr-TR" b="1" dirty="0" smtClean="0"/>
            <a:t>İl Avukatları ya da Barolar tarafından</a:t>
          </a:r>
          <a:endParaRPr lang="tr-TR" b="1" dirty="0"/>
        </a:p>
      </dgm:t>
    </dgm:pt>
    <dgm:pt modelId="{877AD991-5176-4306-B44E-44B4F3D24EE1}" type="parTrans" cxnId="{76D8E7A1-24C8-4A91-8005-46EF9849209F}">
      <dgm:prSet/>
      <dgm:spPr/>
      <dgm:t>
        <a:bodyPr/>
        <a:lstStyle/>
        <a:p>
          <a:endParaRPr lang="tr-TR"/>
        </a:p>
      </dgm:t>
    </dgm:pt>
    <dgm:pt modelId="{65EC86CF-697C-4C7D-9D2B-6DEDFEDC7695}" type="sibTrans" cxnId="{76D8E7A1-24C8-4A91-8005-46EF9849209F}">
      <dgm:prSet/>
      <dgm:spPr/>
      <dgm:t>
        <a:bodyPr/>
        <a:lstStyle/>
        <a:p>
          <a:endParaRPr lang="tr-TR"/>
        </a:p>
      </dgm:t>
    </dgm:pt>
    <dgm:pt modelId="{61528635-EB6E-4B48-8229-7B75CC9BC03C}">
      <dgm:prSet/>
      <dgm:spPr/>
      <dgm:t>
        <a:bodyPr/>
        <a:lstStyle/>
        <a:p>
          <a:r>
            <a:rPr lang="tr-TR" b="1" smtClean="0"/>
            <a:t>KREŞ</a:t>
          </a:r>
          <a:endParaRPr lang="tr-TR" b="1" dirty="0"/>
        </a:p>
      </dgm:t>
    </dgm:pt>
    <dgm:pt modelId="{40D9B5C2-9203-40FE-BE2C-0B5E7C95CC15}" type="parTrans" cxnId="{7C9DBB73-9D67-4165-BD2C-B03F8A3B35EB}">
      <dgm:prSet/>
      <dgm:spPr/>
      <dgm:t>
        <a:bodyPr/>
        <a:lstStyle/>
        <a:p>
          <a:endParaRPr lang="tr-TR"/>
        </a:p>
      </dgm:t>
    </dgm:pt>
    <dgm:pt modelId="{2CB6E18E-9AA0-4FFF-9375-A8381579A1D4}" type="sibTrans" cxnId="{7C9DBB73-9D67-4165-BD2C-B03F8A3B35EB}">
      <dgm:prSet/>
      <dgm:spPr/>
      <dgm:t>
        <a:bodyPr/>
        <a:lstStyle/>
        <a:p>
          <a:endParaRPr lang="tr-TR"/>
        </a:p>
      </dgm:t>
    </dgm:pt>
    <dgm:pt modelId="{CCB41817-745D-497A-8F05-D01B2720C0F3}">
      <dgm:prSet/>
      <dgm:spPr/>
      <dgm:t>
        <a:bodyPr/>
        <a:lstStyle/>
        <a:p>
          <a:r>
            <a:rPr lang="tr-TR" b="1" dirty="0" smtClean="0"/>
            <a:t>Asgari ücretin yarısına kadar harçlık </a:t>
          </a:r>
          <a:endParaRPr lang="tr-TR" b="1" dirty="0"/>
        </a:p>
      </dgm:t>
    </dgm:pt>
    <dgm:pt modelId="{0A9D6CA5-13E6-481C-A6EA-7BA5200770FB}" type="parTrans" cxnId="{52659D18-D7D6-4695-9628-9691F5962339}">
      <dgm:prSet/>
      <dgm:spPr/>
      <dgm:t>
        <a:bodyPr/>
        <a:lstStyle/>
        <a:p>
          <a:endParaRPr lang="tr-TR"/>
        </a:p>
      </dgm:t>
    </dgm:pt>
    <dgm:pt modelId="{4DC6ED1F-A727-4040-88F1-84E057BCADA9}" type="sibTrans" cxnId="{52659D18-D7D6-4695-9628-9691F5962339}">
      <dgm:prSet/>
      <dgm:spPr/>
      <dgm:t>
        <a:bodyPr/>
        <a:lstStyle/>
        <a:p>
          <a:endParaRPr lang="tr-TR"/>
        </a:p>
      </dgm:t>
    </dgm:pt>
    <dgm:pt modelId="{86EE035C-6F4B-49F5-8DD7-2F0DE6EAB7DA}">
      <dgm:prSet phldrT="[Metin]"/>
      <dgm:spPr/>
      <dgm:t>
        <a:bodyPr/>
        <a:lstStyle/>
        <a:p>
          <a:r>
            <a:rPr lang="tr-TR" b="1" dirty="0" smtClean="0"/>
            <a:t>İSTİHDAM DESTEĞİ</a:t>
          </a:r>
          <a:endParaRPr lang="tr-TR" b="1" dirty="0"/>
        </a:p>
      </dgm:t>
    </dgm:pt>
    <dgm:pt modelId="{7B7B00C4-1BEA-4581-A17B-710B697B9BDC}" type="parTrans" cxnId="{C995C3EA-4C6B-4223-9877-C6676E1908D0}">
      <dgm:prSet/>
      <dgm:spPr/>
      <dgm:t>
        <a:bodyPr/>
        <a:lstStyle/>
        <a:p>
          <a:endParaRPr lang="tr-TR"/>
        </a:p>
      </dgm:t>
    </dgm:pt>
    <dgm:pt modelId="{7EF385B1-FC2B-4C1D-A334-C7E6542590DF}" type="sibTrans" cxnId="{C995C3EA-4C6B-4223-9877-C6676E1908D0}">
      <dgm:prSet/>
      <dgm:spPr/>
      <dgm:t>
        <a:bodyPr/>
        <a:lstStyle/>
        <a:p>
          <a:endParaRPr lang="tr-TR"/>
        </a:p>
      </dgm:t>
    </dgm:pt>
    <dgm:pt modelId="{5409CD48-B3A3-417F-A27E-A93A4D5776C5}">
      <dgm:prSet/>
      <dgm:spPr/>
      <dgm:t>
        <a:bodyPr/>
        <a:lstStyle/>
        <a:p>
          <a:r>
            <a:rPr lang="tr-TR" b="1" dirty="0" smtClean="0"/>
            <a:t>Meslek elemanları tarafından barınma  süresince </a:t>
          </a:r>
          <a:endParaRPr lang="tr-TR" dirty="0"/>
        </a:p>
      </dgm:t>
    </dgm:pt>
    <dgm:pt modelId="{95524022-F6BF-4203-9206-230A765676EF}" type="parTrans" cxnId="{99F70A3B-D904-42F9-8106-0F5C1DD49F4B}">
      <dgm:prSet/>
      <dgm:spPr/>
      <dgm:t>
        <a:bodyPr/>
        <a:lstStyle/>
        <a:p>
          <a:endParaRPr lang="tr-TR"/>
        </a:p>
      </dgm:t>
    </dgm:pt>
    <dgm:pt modelId="{0D29C4C0-B521-4C29-B668-932D43E9339C}" type="sibTrans" cxnId="{99F70A3B-D904-42F9-8106-0F5C1DD49F4B}">
      <dgm:prSet/>
      <dgm:spPr/>
      <dgm:t>
        <a:bodyPr/>
        <a:lstStyle/>
        <a:p>
          <a:endParaRPr lang="tr-TR"/>
        </a:p>
      </dgm:t>
    </dgm:pt>
    <dgm:pt modelId="{D4E9060A-DF4B-4CE2-A6FC-8D483CD5EC17}">
      <dgm:prSet/>
      <dgm:spPr/>
      <dgm:t>
        <a:bodyPr/>
        <a:lstStyle/>
        <a:p>
          <a:r>
            <a:rPr lang="tr-TR" b="1" dirty="0" smtClean="0"/>
            <a:t>MEB, Meslek Edindirme Kursları</a:t>
          </a:r>
          <a:endParaRPr lang="tr-TR" b="1" dirty="0"/>
        </a:p>
      </dgm:t>
    </dgm:pt>
    <dgm:pt modelId="{DA59784C-02A1-4175-BA1B-31320741475C}" type="parTrans" cxnId="{34DD87B6-8705-4C04-B04A-601706197C7A}">
      <dgm:prSet/>
      <dgm:spPr/>
      <dgm:t>
        <a:bodyPr/>
        <a:lstStyle/>
        <a:p>
          <a:endParaRPr lang="tr-TR"/>
        </a:p>
      </dgm:t>
    </dgm:pt>
    <dgm:pt modelId="{5B202FA1-DB26-4CE0-A6A1-F67428783394}" type="sibTrans" cxnId="{34DD87B6-8705-4C04-B04A-601706197C7A}">
      <dgm:prSet/>
      <dgm:spPr/>
      <dgm:t>
        <a:bodyPr/>
        <a:lstStyle/>
        <a:p>
          <a:endParaRPr lang="tr-TR"/>
        </a:p>
      </dgm:t>
    </dgm:pt>
    <dgm:pt modelId="{E5A7BF53-9AAF-438B-8B32-BC2476A5CB79}">
      <dgm:prSet/>
      <dgm:spPr/>
      <dgm:t>
        <a:bodyPr/>
        <a:lstStyle/>
        <a:p>
          <a:r>
            <a:rPr lang="tr-TR" b="1" dirty="0" smtClean="0"/>
            <a:t>İŞKUR, Mesleki Danışmanlık</a:t>
          </a:r>
          <a:endParaRPr lang="tr-TR" b="1" dirty="0"/>
        </a:p>
      </dgm:t>
    </dgm:pt>
    <dgm:pt modelId="{A88C6C56-0D3D-4ABE-AB71-65095DFFE0F1}" type="parTrans" cxnId="{1134B980-2BAE-432A-B271-5B0CBCE5FDD8}">
      <dgm:prSet/>
      <dgm:spPr/>
      <dgm:t>
        <a:bodyPr/>
        <a:lstStyle/>
        <a:p>
          <a:endParaRPr lang="tr-TR"/>
        </a:p>
      </dgm:t>
    </dgm:pt>
    <dgm:pt modelId="{5C677B93-0654-4976-BC46-BBC2AE5FC7AB}" type="sibTrans" cxnId="{1134B980-2BAE-432A-B271-5B0CBCE5FDD8}">
      <dgm:prSet/>
      <dgm:spPr/>
      <dgm:t>
        <a:bodyPr/>
        <a:lstStyle/>
        <a:p>
          <a:endParaRPr lang="tr-TR"/>
        </a:p>
      </dgm:t>
    </dgm:pt>
    <dgm:pt modelId="{66D6921C-3EF4-46BB-B6A9-D96E1FFB164A}">
      <dgm:prSet/>
      <dgm:spPr/>
      <dgm:t>
        <a:bodyPr/>
        <a:lstStyle/>
        <a:p>
          <a:r>
            <a:rPr lang="tr-TR" b="1" dirty="0" smtClean="0"/>
            <a:t>0-6 yaş çocuklarına</a:t>
          </a:r>
          <a:endParaRPr lang="tr-TR" b="1" dirty="0"/>
        </a:p>
      </dgm:t>
    </dgm:pt>
    <dgm:pt modelId="{4805861E-C916-4AD4-B4C5-1DCAACBC8CD5}" type="parTrans" cxnId="{5D3D735C-913E-44CC-A78B-ED14D6EEE2EC}">
      <dgm:prSet/>
      <dgm:spPr/>
      <dgm:t>
        <a:bodyPr/>
        <a:lstStyle/>
        <a:p>
          <a:endParaRPr lang="tr-TR"/>
        </a:p>
      </dgm:t>
    </dgm:pt>
    <dgm:pt modelId="{42A89863-997D-48E8-8E78-63CAF273CAA5}" type="sibTrans" cxnId="{5D3D735C-913E-44CC-A78B-ED14D6EEE2EC}">
      <dgm:prSet/>
      <dgm:spPr/>
      <dgm:t>
        <a:bodyPr/>
        <a:lstStyle/>
        <a:p>
          <a:endParaRPr lang="tr-TR"/>
        </a:p>
      </dgm:t>
    </dgm:pt>
    <dgm:pt modelId="{4184901D-C3AD-4C06-99A6-D28591B0782E}" type="pres">
      <dgm:prSet presAssocID="{BC8CF8F3-ACE7-4470-A69C-F89AEFBCB78D}" presName="Name0" presStyleCnt="0">
        <dgm:presLayoutVars>
          <dgm:dir/>
          <dgm:animLvl val="lvl"/>
          <dgm:resizeHandles/>
        </dgm:presLayoutVars>
      </dgm:prSet>
      <dgm:spPr/>
      <dgm:t>
        <a:bodyPr/>
        <a:lstStyle/>
        <a:p>
          <a:endParaRPr lang="tr-TR"/>
        </a:p>
      </dgm:t>
    </dgm:pt>
    <dgm:pt modelId="{491A351B-C326-4FE3-9BC5-0B937D9895CD}" type="pres">
      <dgm:prSet presAssocID="{2427856D-7F09-40E8-BE21-C20366B20649}" presName="linNode" presStyleCnt="0"/>
      <dgm:spPr/>
      <dgm:t>
        <a:bodyPr/>
        <a:lstStyle/>
        <a:p>
          <a:endParaRPr lang="tr-TR"/>
        </a:p>
      </dgm:t>
    </dgm:pt>
    <dgm:pt modelId="{5C118A69-6587-43FA-B5CB-1725C8F6C99D}" type="pres">
      <dgm:prSet presAssocID="{2427856D-7F09-40E8-BE21-C20366B20649}" presName="parentShp" presStyleLbl="node1" presStyleIdx="0" presStyleCnt="7" custLinFactNeighborX="-2770" custLinFactNeighborY="-669">
        <dgm:presLayoutVars>
          <dgm:bulletEnabled val="1"/>
        </dgm:presLayoutVars>
      </dgm:prSet>
      <dgm:spPr/>
      <dgm:t>
        <a:bodyPr/>
        <a:lstStyle/>
        <a:p>
          <a:endParaRPr lang="tr-TR"/>
        </a:p>
      </dgm:t>
    </dgm:pt>
    <dgm:pt modelId="{8EC0E087-2CCC-421A-9790-F970448DFC78}" type="pres">
      <dgm:prSet presAssocID="{2427856D-7F09-40E8-BE21-C20366B20649}" presName="childShp" presStyleLbl="bgAccFollowNode1" presStyleIdx="0" presStyleCnt="7">
        <dgm:presLayoutVars>
          <dgm:bulletEnabled val="1"/>
        </dgm:presLayoutVars>
      </dgm:prSet>
      <dgm:spPr/>
      <dgm:t>
        <a:bodyPr/>
        <a:lstStyle/>
        <a:p>
          <a:endParaRPr lang="tr-TR"/>
        </a:p>
      </dgm:t>
    </dgm:pt>
    <dgm:pt modelId="{76459C48-E6C6-4C1A-ADB1-D7CDADEE3626}" type="pres">
      <dgm:prSet presAssocID="{2CE2A4A7-D1D0-43C3-8419-A547DF0CB045}" presName="spacing" presStyleCnt="0"/>
      <dgm:spPr/>
      <dgm:t>
        <a:bodyPr/>
        <a:lstStyle/>
        <a:p>
          <a:endParaRPr lang="tr-TR"/>
        </a:p>
      </dgm:t>
    </dgm:pt>
    <dgm:pt modelId="{A0D859EF-EA86-4A85-BBC6-9F2B87984338}" type="pres">
      <dgm:prSet presAssocID="{216A3AC2-F65C-4947-8097-944AED6DA06D}" presName="linNode" presStyleCnt="0"/>
      <dgm:spPr/>
      <dgm:t>
        <a:bodyPr/>
        <a:lstStyle/>
        <a:p>
          <a:endParaRPr lang="tr-TR"/>
        </a:p>
      </dgm:t>
    </dgm:pt>
    <dgm:pt modelId="{EC4278AF-BEAB-48F4-AF68-DC4052BF192C}" type="pres">
      <dgm:prSet presAssocID="{216A3AC2-F65C-4947-8097-944AED6DA06D}" presName="parentShp" presStyleLbl="node1" presStyleIdx="1" presStyleCnt="7">
        <dgm:presLayoutVars>
          <dgm:bulletEnabled val="1"/>
        </dgm:presLayoutVars>
      </dgm:prSet>
      <dgm:spPr/>
      <dgm:t>
        <a:bodyPr/>
        <a:lstStyle/>
        <a:p>
          <a:endParaRPr lang="tr-TR"/>
        </a:p>
      </dgm:t>
    </dgm:pt>
    <dgm:pt modelId="{BD12D429-5E0B-482D-A669-2951BA4C5555}" type="pres">
      <dgm:prSet presAssocID="{216A3AC2-F65C-4947-8097-944AED6DA06D}" presName="childShp" presStyleLbl="bgAccFollowNode1" presStyleIdx="1" presStyleCnt="7">
        <dgm:presLayoutVars>
          <dgm:bulletEnabled val="1"/>
        </dgm:presLayoutVars>
      </dgm:prSet>
      <dgm:spPr/>
      <dgm:t>
        <a:bodyPr/>
        <a:lstStyle/>
        <a:p>
          <a:endParaRPr lang="tr-TR"/>
        </a:p>
      </dgm:t>
    </dgm:pt>
    <dgm:pt modelId="{B18D203B-FFA9-49A6-B140-2F83FE1E41D1}" type="pres">
      <dgm:prSet presAssocID="{0D15A43A-B57A-413A-B4E5-DC1ACC476F97}" presName="spacing" presStyleCnt="0"/>
      <dgm:spPr/>
      <dgm:t>
        <a:bodyPr/>
        <a:lstStyle/>
        <a:p>
          <a:endParaRPr lang="tr-TR"/>
        </a:p>
      </dgm:t>
    </dgm:pt>
    <dgm:pt modelId="{C791665A-DCCB-4BF3-8156-E6E7671AF498}" type="pres">
      <dgm:prSet presAssocID="{B9126671-B242-4B94-8399-C9EEC2B9E5F6}" presName="linNode" presStyleCnt="0"/>
      <dgm:spPr/>
      <dgm:t>
        <a:bodyPr/>
        <a:lstStyle/>
        <a:p>
          <a:endParaRPr lang="tr-TR"/>
        </a:p>
      </dgm:t>
    </dgm:pt>
    <dgm:pt modelId="{5D7DF7BF-B52F-4049-8802-B514D05F84B4}" type="pres">
      <dgm:prSet presAssocID="{B9126671-B242-4B94-8399-C9EEC2B9E5F6}" presName="parentShp" presStyleLbl="node1" presStyleIdx="2" presStyleCnt="7" custLinFactNeighborX="-2007" custLinFactNeighborY="790">
        <dgm:presLayoutVars>
          <dgm:bulletEnabled val="1"/>
        </dgm:presLayoutVars>
      </dgm:prSet>
      <dgm:spPr/>
      <dgm:t>
        <a:bodyPr/>
        <a:lstStyle/>
        <a:p>
          <a:endParaRPr lang="tr-TR"/>
        </a:p>
      </dgm:t>
    </dgm:pt>
    <dgm:pt modelId="{99F1133D-42F2-4D8A-A49C-1B46DF5FFFD7}" type="pres">
      <dgm:prSet presAssocID="{B9126671-B242-4B94-8399-C9EEC2B9E5F6}" presName="childShp" presStyleLbl="bgAccFollowNode1" presStyleIdx="2" presStyleCnt="7">
        <dgm:presLayoutVars>
          <dgm:bulletEnabled val="1"/>
        </dgm:presLayoutVars>
      </dgm:prSet>
      <dgm:spPr/>
      <dgm:t>
        <a:bodyPr/>
        <a:lstStyle/>
        <a:p>
          <a:endParaRPr lang="tr-TR"/>
        </a:p>
      </dgm:t>
    </dgm:pt>
    <dgm:pt modelId="{5404E1F8-2C55-46FC-9E12-AF1CA7A98E80}" type="pres">
      <dgm:prSet presAssocID="{22D6C510-16A4-40DC-ADFB-C3D1DFBA2C71}" presName="spacing" presStyleCnt="0"/>
      <dgm:spPr/>
      <dgm:t>
        <a:bodyPr/>
        <a:lstStyle/>
        <a:p>
          <a:endParaRPr lang="tr-TR"/>
        </a:p>
      </dgm:t>
    </dgm:pt>
    <dgm:pt modelId="{35F502FE-F017-4B41-BDD8-14B59B07AD30}" type="pres">
      <dgm:prSet presAssocID="{20D3B51C-D2FA-43E6-A9C4-2038F8C4A67F}" presName="linNode" presStyleCnt="0"/>
      <dgm:spPr/>
      <dgm:t>
        <a:bodyPr/>
        <a:lstStyle/>
        <a:p>
          <a:endParaRPr lang="tr-TR"/>
        </a:p>
      </dgm:t>
    </dgm:pt>
    <dgm:pt modelId="{D2AD8A0A-720B-4FDF-9F9D-4A1396CE5B65}" type="pres">
      <dgm:prSet presAssocID="{20D3B51C-D2FA-43E6-A9C4-2038F8C4A67F}" presName="parentShp" presStyleLbl="node1" presStyleIdx="3" presStyleCnt="7" custLinFactNeighborX="-2007" custLinFactNeighborY="790">
        <dgm:presLayoutVars>
          <dgm:bulletEnabled val="1"/>
        </dgm:presLayoutVars>
      </dgm:prSet>
      <dgm:spPr/>
      <dgm:t>
        <a:bodyPr/>
        <a:lstStyle/>
        <a:p>
          <a:endParaRPr lang="tr-TR"/>
        </a:p>
      </dgm:t>
    </dgm:pt>
    <dgm:pt modelId="{89D11C9E-68D7-4147-A70F-7CBA9860DC99}" type="pres">
      <dgm:prSet presAssocID="{20D3B51C-D2FA-43E6-A9C4-2038F8C4A67F}" presName="childShp" presStyleLbl="bgAccFollowNode1" presStyleIdx="3" presStyleCnt="7">
        <dgm:presLayoutVars>
          <dgm:bulletEnabled val="1"/>
        </dgm:presLayoutVars>
      </dgm:prSet>
      <dgm:spPr/>
      <dgm:t>
        <a:bodyPr/>
        <a:lstStyle/>
        <a:p>
          <a:endParaRPr lang="tr-TR"/>
        </a:p>
      </dgm:t>
    </dgm:pt>
    <dgm:pt modelId="{D9E99370-9F75-4050-BDF2-0A81F0D4D4EB}" type="pres">
      <dgm:prSet presAssocID="{95E5D92A-B071-4C02-BC24-51AC16EBDCFC}" presName="spacing" presStyleCnt="0"/>
      <dgm:spPr/>
      <dgm:t>
        <a:bodyPr/>
        <a:lstStyle/>
        <a:p>
          <a:endParaRPr lang="tr-TR"/>
        </a:p>
      </dgm:t>
    </dgm:pt>
    <dgm:pt modelId="{9F0D5541-B3B8-4FB8-843C-0BFD731C5E67}" type="pres">
      <dgm:prSet presAssocID="{69E7FE25-7194-4B8B-89D8-517B4DDFC5D8}" presName="linNode" presStyleCnt="0"/>
      <dgm:spPr/>
      <dgm:t>
        <a:bodyPr/>
        <a:lstStyle/>
        <a:p>
          <a:endParaRPr lang="tr-TR"/>
        </a:p>
      </dgm:t>
    </dgm:pt>
    <dgm:pt modelId="{4050B9BA-C016-4E7A-8F31-91EECC79259E}" type="pres">
      <dgm:prSet presAssocID="{69E7FE25-7194-4B8B-89D8-517B4DDFC5D8}" presName="parentShp" presStyleLbl="node1" presStyleIdx="4" presStyleCnt="7" custLinFactNeighborX="-2007" custLinFactNeighborY="790">
        <dgm:presLayoutVars>
          <dgm:bulletEnabled val="1"/>
        </dgm:presLayoutVars>
      </dgm:prSet>
      <dgm:spPr/>
      <dgm:t>
        <a:bodyPr/>
        <a:lstStyle/>
        <a:p>
          <a:endParaRPr lang="tr-TR"/>
        </a:p>
      </dgm:t>
    </dgm:pt>
    <dgm:pt modelId="{0E5EB9E9-11AA-4BF2-A589-0404633A4446}" type="pres">
      <dgm:prSet presAssocID="{69E7FE25-7194-4B8B-89D8-517B4DDFC5D8}" presName="childShp" presStyleLbl="bgAccFollowNode1" presStyleIdx="4" presStyleCnt="7">
        <dgm:presLayoutVars>
          <dgm:bulletEnabled val="1"/>
        </dgm:presLayoutVars>
      </dgm:prSet>
      <dgm:spPr/>
      <dgm:t>
        <a:bodyPr/>
        <a:lstStyle/>
        <a:p>
          <a:endParaRPr lang="tr-TR"/>
        </a:p>
      </dgm:t>
    </dgm:pt>
    <dgm:pt modelId="{E0E65C88-3BC5-4468-A4D5-B30D6B1E3A59}" type="pres">
      <dgm:prSet presAssocID="{31B8B9D1-08CA-483B-BAB4-FE1C0AAD0C5B}" presName="spacing" presStyleCnt="0"/>
      <dgm:spPr/>
      <dgm:t>
        <a:bodyPr/>
        <a:lstStyle/>
        <a:p>
          <a:endParaRPr lang="tr-TR"/>
        </a:p>
      </dgm:t>
    </dgm:pt>
    <dgm:pt modelId="{5324E387-7633-43E1-B9FC-B432BBFBB9B3}" type="pres">
      <dgm:prSet presAssocID="{61528635-EB6E-4B48-8229-7B75CC9BC03C}" presName="linNode" presStyleCnt="0"/>
      <dgm:spPr/>
      <dgm:t>
        <a:bodyPr/>
        <a:lstStyle/>
        <a:p>
          <a:endParaRPr lang="tr-TR"/>
        </a:p>
      </dgm:t>
    </dgm:pt>
    <dgm:pt modelId="{6E64A0A4-1FA9-4419-BF7F-5F1CDFD0D9E6}" type="pres">
      <dgm:prSet presAssocID="{61528635-EB6E-4B48-8229-7B75CC9BC03C}" presName="parentShp" presStyleLbl="node1" presStyleIdx="5" presStyleCnt="7">
        <dgm:presLayoutVars>
          <dgm:bulletEnabled val="1"/>
        </dgm:presLayoutVars>
      </dgm:prSet>
      <dgm:spPr/>
      <dgm:t>
        <a:bodyPr/>
        <a:lstStyle/>
        <a:p>
          <a:endParaRPr lang="tr-TR"/>
        </a:p>
      </dgm:t>
    </dgm:pt>
    <dgm:pt modelId="{5FC22940-A831-4055-8406-94DE0344B94D}" type="pres">
      <dgm:prSet presAssocID="{61528635-EB6E-4B48-8229-7B75CC9BC03C}" presName="childShp" presStyleLbl="bgAccFollowNode1" presStyleIdx="5" presStyleCnt="7">
        <dgm:presLayoutVars>
          <dgm:bulletEnabled val="1"/>
        </dgm:presLayoutVars>
      </dgm:prSet>
      <dgm:spPr/>
      <dgm:t>
        <a:bodyPr/>
        <a:lstStyle/>
        <a:p>
          <a:endParaRPr lang="tr-TR"/>
        </a:p>
      </dgm:t>
    </dgm:pt>
    <dgm:pt modelId="{D019B6E4-9092-4708-96B5-09480E8D0BD8}" type="pres">
      <dgm:prSet presAssocID="{2CB6E18E-9AA0-4FFF-9375-A8381579A1D4}" presName="spacing" presStyleCnt="0"/>
      <dgm:spPr/>
      <dgm:t>
        <a:bodyPr/>
        <a:lstStyle/>
        <a:p>
          <a:endParaRPr lang="tr-TR"/>
        </a:p>
      </dgm:t>
    </dgm:pt>
    <dgm:pt modelId="{2D1C146F-1FDB-4B05-A29A-0C4F9085837C}" type="pres">
      <dgm:prSet presAssocID="{86EE035C-6F4B-49F5-8DD7-2F0DE6EAB7DA}" presName="linNode" presStyleCnt="0"/>
      <dgm:spPr/>
      <dgm:t>
        <a:bodyPr/>
        <a:lstStyle/>
        <a:p>
          <a:endParaRPr lang="tr-TR"/>
        </a:p>
      </dgm:t>
    </dgm:pt>
    <dgm:pt modelId="{28EDE0ED-9E9C-4F01-BF01-C94ADFAB11CB}" type="pres">
      <dgm:prSet presAssocID="{86EE035C-6F4B-49F5-8DD7-2F0DE6EAB7DA}" presName="parentShp" presStyleLbl="node1" presStyleIdx="6" presStyleCnt="7" custLinFactNeighborX="-2007" custLinFactNeighborY="790">
        <dgm:presLayoutVars>
          <dgm:bulletEnabled val="1"/>
        </dgm:presLayoutVars>
      </dgm:prSet>
      <dgm:spPr/>
      <dgm:t>
        <a:bodyPr/>
        <a:lstStyle/>
        <a:p>
          <a:endParaRPr lang="tr-TR"/>
        </a:p>
      </dgm:t>
    </dgm:pt>
    <dgm:pt modelId="{21D113AE-D188-49C2-88CB-BF610DE16A9F}" type="pres">
      <dgm:prSet presAssocID="{86EE035C-6F4B-49F5-8DD7-2F0DE6EAB7DA}" presName="childShp" presStyleLbl="bgAccFollowNode1" presStyleIdx="6" presStyleCnt="7">
        <dgm:presLayoutVars>
          <dgm:bulletEnabled val="1"/>
        </dgm:presLayoutVars>
      </dgm:prSet>
      <dgm:spPr/>
      <dgm:t>
        <a:bodyPr/>
        <a:lstStyle/>
        <a:p>
          <a:endParaRPr lang="tr-TR"/>
        </a:p>
      </dgm:t>
    </dgm:pt>
  </dgm:ptLst>
  <dgm:cxnLst>
    <dgm:cxn modelId="{2C9E1F2B-D939-414A-BD21-850665B17AE3}" type="presOf" srcId="{E5A7BF53-9AAF-438B-8B32-BC2476A5CB79}" destId="{21D113AE-D188-49C2-88CB-BF610DE16A9F}" srcOrd="0" destOrd="1" presId="urn:microsoft.com/office/officeart/2005/8/layout/vList6"/>
    <dgm:cxn modelId="{7D9B239B-AF0B-4C73-AD06-8D0EFF63D050}" type="presOf" srcId="{D4E9060A-DF4B-4CE2-A6FC-8D483CD5EC17}" destId="{21D113AE-D188-49C2-88CB-BF610DE16A9F}" srcOrd="0" destOrd="0" presId="urn:microsoft.com/office/officeart/2005/8/layout/vList6"/>
    <dgm:cxn modelId="{CCFDFA5F-112D-4F24-A761-E187890976B5}" srcId="{216A3AC2-F65C-4947-8097-944AED6DA06D}" destId="{0F7ECD62-3F3E-4599-B714-FDCF607A349D}" srcOrd="0" destOrd="0" parTransId="{F73A9EB8-40D2-4D86-B34C-937EA1DFF14D}" sibTransId="{7B2DF68D-732C-420D-BACE-F008C3BBBD99}"/>
    <dgm:cxn modelId="{2AC8DDF9-50AD-4760-931C-1068A2663E10}" srcId="{BC8CF8F3-ACE7-4470-A69C-F89AEFBCB78D}" destId="{20D3B51C-D2FA-43E6-A9C4-2038F8C4A67F}" srcOrd="3" destOrd="0" parTransId="{5A6DB6D6-D041-45C5-84BD-497318E1914B}" sibTransId="{95E5D92A-B071-4C02-BC24-51AC16EBDCFC}"/>
    <dgm:cxn modelId="{85661903-59ED-48B0-8C72-C7C59FA0CC40}" type="presOf" srcId="{CCB41817-745D-497A-8F05-D01B2720C0F3}" destId="{99F1133D-42F2-4D8A-A49C-1B46DF5FFFD7}" srcOrd="0" destOrd="0" presId="urn:microsoft.com/office/officeart/2005/8/layout/vList6"/>
    <dgm:cxn modelId="{34DD87B6-8705-4C04-B04A-601706197C7A}" srcId="{86EE035C-6F4B-49F5-8DD7-2F0DE6EAB7DA}" destId="{D4E9060A-DF4B-4CE2-A6FC-8D483CD5EC17}" srcOrd="0" destOrd="0" parTransId="{DA59784C-02A1-4175-BA1B-31320741475C}" sibTransId="{5B202FA1-DB26-4CE0-A6A1-F67428783394}"/>
    <dgm:cxn modelId="{8208E544-0769-4F81-8763-C6BFDBA11CB1}" type="presOf" srcId="{2427856D-7F09-40E8-BE21-C20366B20649}" destId="{5C118A69-6587-43FA-B5CB-1725C8F6C99D}" srcOrd="0" destOrd="0" presId="urn:microsoft.com/office/officeart/2005/8/layout/vList6"/>
    <dgm:cxn modelId="{EF92D964-DC4A-405F-B2D3-26E96D2ED7B7}" type="presOf" srcId="{69E7FE25-7194-4B8B-89D8-517B4DDFC5D8}" destId="{4050B9BA-C016-4E7A-8F31-91EECC79259E}" srcOrd="0" destOrd="0" presId="urn:microsoft.com/office/officeart/2005/8/layout/vList6"/>
    <dgm:cxn modelId="{10D8750E-2723-4289-B38B-C8DF96D1FAB5}" type="presOf" srcId="{0F7ECD62-3F3E-4599-B714-FDCF607A349D}" destId="{BD12D429-5E0B-482D-A669-2951BA4C5555}" srcOrd="0" destOrd="0" presId="urn:microsoft.com/office/officeart/2005/8/layout/vList6"/>
    <dgm:cxn modelId="{769542B9-7A2D-4249-B3AD-4CB92F316688}" srcId="{BC8CF8F3-ACE7-4470-A69C-F89AEFBCB78D}" destId="{2427856D-7F09-40E8-BE21-C20366B20649}" srcOrd="0" destOrd="0" parTransId="{422FFCB2-680A-410C-836A-E41C279435BB}" sibTransId="{2CE2A4A7-D1D0-43C3-8419-A547DF0CB045}"/>
    <dgm:cxn modelId="{651450B1-E00E-421C-B70C-A014AA29B34A}" type="presOf" srcId="{216A3AC2-F65C-4947-8097-944AED6DA06D}" destId="{EC4278AF-BEAB-48F4-AF68-DC4052BF192C}" srcOrd="0" destOrd="0" presId="urn:microsoft.com/office/officeart/2005/8/layout/vList6"/>
    <dgm:cxn modelId="{0DB4E828-1F21-4545-B1DC-B6833B1886A2}" type="presOf" srcId="{58471A75-54EF-4787-A338-36D9B2F3B343}" destId="{89D11C9E-68D7-4147-A70F-7CBA9860DC99}" srcOrd="0" destOrd="0" presId="urn:microsoft.com/office/officeart/2005/8/layout/vList6"/>
    <dgm:cxn modelId="{99F70A3B-D904-42F9-8106-0F5C1DD49F4B}" srcId="{69E7FE25-7194-4B8B-89D8-517B4DDFC5D8}" destId="{5409CD48-B3A3-417F-A27E-A93A4D5776C5}" srcOrd="0" destOrd="0" parTransId="{95524022-F6BF-4203-9206-230A765676EF}" sibTransId="{0D29C4C0-B521-4C29-B668-932D43E9339C}"/>
    <dgm:cxn modelId="{12FDCB48-B0B7-493C-BF87-2A96F03D4AB9}" type="presOf" srcId="{20D3B51C-D2FA-43E6-A9C4-2038F8C4A67F}" destId="{D2AD8A0A-720B-4FDF-9F9D-4A1396CE5B65}" srcOrd="0" destOrd="0" presId="urn:microsoft.com/office/officeart/2005/8/layout/vList6"/>
    <dgm:cxn modelId="{B11DF47E-A2A5-45F9-AEC4-993C134C0517}" type="presOf" srcId="{61528635-EB6E-4B48-8229-7B75CC9BC03C}" destId="{6E64A0A4-1FA9-4419-BF7F-5F1CDFD0D9E6}" srcOrd="0" destOrd="0" presId="urn:microsoft.com/office/officeart/2005/8/layout/vList6"/>
    <dgm:cxn modelId="{712F02CB-D921-479C-A7C6-2CFBC6670AF2}" type="presOf" srcId="{66D6921C-3EF4-46BB-B6A9-D96E1FFB164A}" destId="{5FC22940-A831-4055-8406-94DE0344B94D}" srcOrd="0" destOrd="0" presId="urn:microsoft.com/office/officeart/2005/8/layout/vList6"/>
    <dgm:cxn modelId="{2B39485C-62D0-4017-9BBF-439295D02E7C}" type="presOf" srcId="{3CD43888-40A4-4E9A-97AE-B50C72089E59}" destId="{8EC0E087-2CCC-421A-9790-F970448DFC78}" srcOrd="0" destOrd="0" presId="urn:microsoft.com/office/officeart/2005/8/layout/vList6"/>
    <dgm:cxn modelId="{E0B5652F-34DD-4779-A9B0-E2AFBA12385F}" srcId="{BC8CF8F3-ACE7-4470-A69C-F89AEFBCB78D}" destId="{216A3AC2-F65C-4947-8097-944AED6DA06D}" srcOrd="1" destOrd="0" parTransId="{D2B219AD-DC16-493B-96A1-2AFC717A92F8}" sibTransId="{0D15A43A-B57A-413A-B4E5-DC1ACC476F97}"/>
    <dgm:cxn modelId="{5D3D735C-913E-44CC-A78B-ED14D6EEE2EC}" srcId="{61528635-EB6E-4B48-8229-7B75CC9BC03C}" destId="{66D6921C-3EF4-46BB-B6A9-D96E1FFB164A}" srcOrd="0" destOrd="0" parTransId="{4805861E-C916-4AD4-B4C5-1DCAACBC8CD5}" sibTransId="{42A89863-997D-48E8-8E78-63CAF273CAA5}"/>
    <dgm:cxn modelId="{AE31C6F3-EA48-487E-8AAE-741A091D7C07}" type="presOf" srcId="{5409CD48-B3A3-417F-A27E-A93A4D5776C5}" destId="{0E5EB9E9-11AA-4BF2-A589-0404633A4446}" srcOrd="0" destOrd="0" presId="urn:microsoft.com/office/officeart/2005/8/layout/vList6"/>
    <dgm:cxn modelId="{E0378608-B821-4851-9DEF-72D1FB5F6A69}" srcId="{BC8CF8F3-ACE7-4470-A69C-F89AEFBCB78D}" destId="{69E7FE25-7194-4B8B-89D8-517B4DDFC5D8}" srcOrd="4" destOrd="0" parTransId="{7BEEA3C7-33E7-47FC-9920-5A4A2E8403D0}" sibTransId="{31B8B9D1-08CA-483B-BAB4-FE1C0AAD0C5B}"/>
    <dgm:cxn modelId="{9132D9B8-F6B6-4522-A8E6-5845A3108E6F}" type="presOf" srcId="{BC8CF8F3-ACE7-4470-A69C-F89AEFBCB78D}" destId="{4184901D-C3AD-4C06-99A6-D28591B0782E}" srcOrd="0" destOrd="0" presId="urn:microsoft.com/office/officeart/2005/8/layout/vList6"/>
    <dgm:cxn modelId="{95F1F517-701B-456D-B3D7-0318B81ED1F3}" type="presOf" srcId="{86EE035C-6F4B-49F5-8DD7-2F0DE6EAB7DA}" destId="{28EDE0ED-9E9C-4F01-BF01-C94ADFAB11CB}" srcOrd="0" destOrd="0" presId="urn:microsoft.com/office/officeart/2005/8/layout/vList6"/>
    <dgm:cxn modelId="{1FEA3940-2593-40B8-AB36-AF9A2B6A3E1F}" type="presOf" srcId="{B9126671-B242-4B94-8399-C9EEC2B9E5F6}" destId="{5D7DF7BF-B52F-4049-8802-B514D05F84B4}" srcOrd="0" destOrd="0" presId="urn:microsoft.com/office/officeart/2005/8/layout/vList6"/>
    <dgm:cxn modelId="{FB3CDF48-C249-44DD-BE7C-AD03D2C784F1}" srcId="{2427856D-7F09-40E8-BE21-C20366B20649}" destId="{3CD43888-40A4-4E9A-97AE-B50C72089E59}" srcOrd="0" destOrd="0" parTransId="{905F0609-3EA3-459E-ABEA-D16CC3A71DC1}" sibTransId="{C21361D9-4C4F-4ED1-A18C-DCB91AA24FAD}"/>
    <dgm:cxn modelId="{52659D18-D7D6-4695-9628-9691F5962339}" srcId="{B9126671-B242-4B94-8399-C9EEC2B9E5F6}" destId="{CCB41817-745D-497A-8F05-D01B2720C0F3}" srcOrd="0" destOrd="0" parTransId="{0A9D6CA5-13E6-481C-A6EA-7BA5200770FB}" sibTransId="{4DC6ED1F-A727-4040-88F1-84E057BCADA9}"/>
    <dgm:cxn modelId="{76D8E7A1-24C8-4A91-8005-46EF9849209F}" srcId="{20D3B51C-D2FA-43E6-A9C4-2038F8C4A67F}" destId="{58471A75-54EF-4787-A338-36D9B2F3B343}" srcOrd="0" destOrd="0" parTransId="{877AD991-5176-4306-B44E-44B4F3D24EE1}" sibTransId="{65EC86CF-697C-4C7D-9D2B-6DEDFEDC7695}"/>
    <dgm:cxn modelId="{57ECB16A-B0B5-41CD-9957-4EAF40D63FF5}" srcId="{BC8CF8F3-ACE7-4470-A69C-F89AEFBCB78D}" destId="{B9126671-B242-4B94-8399-C9EEC2B9E5F6}" srcOrd="2" destOrd="0" parTransId="{EB7C6608-5777-42FC-99A5-B372C9532D67}" sibTransId="{22D6C510-16A4-40DC-ADFB-C3D1DFBA2C71}"/>
    <dgm:cxn modelId="{7C9DBB73-9D67-4165-BD2C-B03F8A3B35EB}" srcId="{BC8CF8F3-ACE7-4470-A69C-F89AEFBCB78D}" destId="{61528635-EB6E-4B48-8229-7B75CC9BC03C}" srcOrd="5" destOrd="0" parTransId="{40D9B5C2-9203-40FE-BE2C-0B5E7C95CC15}" sibTransId="{2CB6E18E-9AA0-4FFF-9375-A8381579A1D4}"/>
    <dgm:cxn modelId="{C995C3EA-4C6B-4223-9877-C6676E1908D0}" srcId="{BC8CF8F3-ACE7-4470-A69C-F89AEFBCB78D}" destId="{86EE035C-6F4B-49F5-8DD7-2F0DE6EAB7DA}" srcOrd="6" destOrd="0" parTransId="{7B7B00C4-1BEA-4581-A17B-710B697B9BDC}" sibTransId="{7EF385B1-FC2B-4C1D-A334-C7E6542590DF}"/>
    <dgm:cxn modelId="{1134B980-2BAE-432A-B271-5B0CBCE5FDD8}" srcId="{86EE035C-6F4B-49F5-8DD7-2F0DE6EAB7DA}" destId="{E5A7BF53-9AAF-438B-8B32-BC2476A5CB79}" srcOrd="1" destOrd="0" parTransId="{A88C6C56-0D3D-4ABE-AB71-65095DFFE0F1}" sibTransId="{5C677B93-0654-4976-BC46-BBC2AE5FC7AB}"/>
    <dgm:cxn modelId="{73B98354-8E1D-45A7-9459-DE51C4B3BAB2}" type="presParOf" srcId="{4184901D-C3AD-4C06-99A6-D28591B0782E}" destId="{491A351B-C326-4FE3-9BC5-0B937D9895CD}" srcOrd="0" destOrd="0" presId="urn:microsoft.com/office/officeart/2005/8/layout/vList6"/>
    <dgm:cxn modelId="{96C0BC12-78C0-49E8-8739-D1694D0D40B9}" type="presParOf" srcId="{491A351B-C326-4FE3-9BC5-0B937D9895CD}" destId="{5C118A69-6587-43FA-B5CB-1725C8F6C99D}" srcOrd="0" destOrd="0" presId="urn:microsoft.com/office/officeart/2005/8/layout/vList6"/>
    <dgm:cxn modelId="{FB67F9F7-0D29-432C-B1A0-ABF00EF76FA0}" type="presParOf" srcId="{491A351B-C326-4FE3-9BC5-0B937D9895CD}" destId="{8EC0E087-2CCC-421A-9790-F970448DFC78}" srcOrd="1" destOrd="0" presId="urn:microsoft.com/office/officeart/2005/8/layout/vList6"/>
    <dgm:cxn modelId="{5E17681B-1124-4456-B803-19E1416056C6}" type="presParOf" srcId="{4184901D-C3AD-4C06-99A6-D28591B0782E}" destId="{76459C48-E6C6-4C1A-ADB1-D7CDADEE3626}" srcOrd="1" destOrd="0" presId="urn:microsoft.com/office/officeart/2005/8/layout/vList6"/>
    <dgm:cxn modelId="{F83A4644-AE66-4BFE-8791-A56E94AF3D81}" type="presParOf" srcId="{4184901D-C3AD-4C06-99A6-D28591B0782E}" destId="{A0D859EF-EA86-4A85-BBC6-9F2B87984338}" srcOrd="2" destOrd="0" presId="urn:microsoft.com/office/officeart/2005/8/layout/vList6"/>
    <dgm:cxn modelId="{1194B910-A331-4A58-A68F-04B17CAA3BCE}" type="presParOf" srcId="{A0D859EF-EA86-4A85-BBC6-9F2B87984338}" destId="{EC4278AF-BEAB-48F4-AF68-DC4052BF192C}" srcOrd="0" destOrd="0" presId="urn:microsoft.com/office/officeart/2005/8/layout/vList6"/>
    <dgm:cxn modelId="{3EDA75A5-4505-45A8-AF75-22D8655410D5}" type="presParOf" srcId="{A0D859EF-EA86-4A85-BBC6-9F2B87984338}" destId="{BD12D429-5E0B-482D-A669-2951BA4C5555}" srcOrd="1" destOrd="0" presId="urn:microsoft.com/office/officeart/2005/8/layout/vList6"/>
    <dgm:cxn modelId="{BA412018-D996-42B2-B422-338DC92FAF05}" type="presParOf" srcId="{4184901D-C3AD-4C06-99A6-D28591B0782E}" destId="{B18D203B-FFA9-49A6-B140-2F83FE1E41D1}" srcOrd="3" destOrd="0" presId="urn:microsoft.com/office/officeart/2005/8/layout/vList6"/>
    <dgm:cxn modelId="{F1994D8F-599A-461D-A44C-CB65DA2A1FA0}" type="presParOf" srcId="{4184901D-C3AD-4C06-99A6-D28591B0782E}" destId="{C791665A-DCCB-4BF3-8156-E6E7671AF498}" srcOrd="4" destOrd="0" presId="urn:microsoft.com/office/officeart/2005/8/layout/vList6"/>
    <dgm:cxn modelId="{72793C59-8311-4921-8CE4-BF955E59EDA9}" type="presParOf" srcId="{C791665A-DCCB-4BF3-8156-E6E7671AF498}" destId="{5D7DF7BF-B52F-4049-8802-B514D05F84B4}" srcOrd="0" destOrd="0" presId="urn:microsoft.com/office/officeart/2005/8/layout/vList6"/>
    <dgm:cxn modelId="{6089D4CD-D641-467F-B8FE-685F7EC5A520}" type="presParOf" srcId="{C791665A-DCCB-4BF3-8156-E6E7671AF498}" destId="{99F1133D-42F2-4D8A-A49C-1B46DF5FFFD7}" srcOrd="1" destOrd="0" presId="urn:microsoft.com/office/officeart/2005/8/layout/vList6"/>
    <dgm:cxn modelId="{06E6DCEA-C102-4375-A8A7-E6C9C5881CF4}" type="presParOf" srcId="{4184901D-C3AD-4C06-99A6-D28591B0782E}" destId="{5404E1F8-2C55-46FC-9E12-AF1CA7A98E80}" srcOrd="5" destOrd="0" presId="urn:microsoft.com/office/officeart/2005/8/layout/vList6"/>
    <dgm:cxn modelId="{D51371B6-2290-46B9-AE09-E9F08DD2B762}" type="presParOf" srcId="{4184901D-C3AD-4C06-99A6-D28591B0782E}" destId="{35F502FE-F017-4B41-BDD8-14B59B07AD30}" srcOrd="6" destOrd="0" presId="urn:microsoft.com/office/officeart/2005/8/layout/vList6"/>
    <dgm:cxn modelId="{C52B2EF3-07A3-4433-ADED-8001BD9A74A8}" type="presParOf" srcId="{35F502FE-F017-4B41-BDD8-14B59B07AD30}" destId="{D2AD8A0A-720B-4FDF-9F9D-4A1396CE5B65}" srcOrd="0" destOrd="0" presId="urn:microsoft.com/office/officeart/2005/8/layout/vList6"/>
    <dgm:cxn modelId="{87A5E588-D82C-4B09-9068-A43C729E48B1}" type="presParOf" srcId="{35F502FE-F017-4B41-BDD8-14B59B07AD30}" destId="{89D11C9E-68D7-4147-A70F-7CBA9860DC99}" srcOrd="1" destOrd="0" presId="urn:microsoft.com/office/officeart/2005/8/layout/vList6"/>
    <dgm:cxn modelId="{7D42F4FE-BCFC-4082-A498-B26C3C192071}" type="presParOf" srcId="{4184901D-C3AD-4C06-99A6-D28591B0782E}" destId="{D9E99370-9F75-4050-BDF2-0A81F0D4D4EB}" srcOrd="7" destOrd="0" presId="urn:microsoft.com/office/officeart/2005/8/layout/vList6"/>
    <dgm:cxn modelId="{28180859-7EBC-4E93-84D7-F3B9C9CEB38C}" type="presParOf" srcId="{4184901D-C3AD-4C06-99A6-D28591B0782E}" destId="{9F0D5541-B3B8-4FB8-843C-0BFD731C5E67}" srcOrd="8" destOrd="0" presId="urn:microsoft.com/office/officeart/2005/8/layout/vList6"/>
    <dgm:cxn modelId="{CDBDBEAD-EF6F-4656-B3BA-9508D5E90731}" type="presParOf" srcId="{9F0D5541-B3B8-4FB8-843C-0BFD731C5E67}" destId="{4050B9BA-C016-4E7A-8F31-91EECC79259E}" srcOrd="0" destOrd="0" presId="urn:microsoft.com/office/officeart/2005/8/layout/vList6"/>
    <dgm:cxn modelId="{962B8859-915A-4F33-9752-E7C9E2571F1C}" type="presParOf" srcId="{9F0D5541-B3B8-4FB8-843C-0BFD731C5E67}" destId="{0E5EB9E9-11AA-4BF2-A589-0404633A4446}" srcOrd="1" destOrd="0" presId="urn:microsoft.com/office/officeart/2005/8/layout/vList6"/>
    <dgm:cxn modelId="{DE343E19-E1A7-4E34-89A6-56783665BA11}" type="presParOf" srcId="{4184901D-C3AD-4C06-99A6-D28591B0782E}" destId="{E0E65C88-3BC5-4468-A4D5-B30D6B1E3A59}" srcOrd="9" destOrd="0" presId="urn:microsoft.com/office/officeart/2005/8/layout/vList6"/>
    <dgm:cxn modelId="{04CACF54-A0C0-41FC-94C8-FE1BDE179BF0}" type="presParOf" srcId="{4184901D-C3AD-4C06-99A6-D28591B0782E}" destId="{5324E387-7633-43E1-B9FC-B432BBFBB9B3}" srcOrd="10" destOrd="0" presId="urn:microsoft.com/office/officeart/2005/8/layout/vList6"/>
    <dgm:cxn modelId="{7FB583A3-123C-480F-9F3A-6B3D7AF1BBD3}" type="presParOf" srcId="{5324E387-7633-43E1-B9FC-B432BBFBB9B3}" destId="{6E64A0A4-1FA9-4419-BF7F-5F1CDFD0D9E6}" srcOrd="0" destOrd="0" presId="urn:microsoft.com/office/officeart/2005/8/layout/vList6"/>
    <dgm:cxn modelId="{5FC3A461-F2A5-4E99-89E9-4A15E1A95A01}" type="presParOf" srcId="{5324E387-7633-43E1-B9FC-B432BBFBB9B3}" destId="{5FC22940-A831-4055-8406-94DE0344B94D}" srcOrd="1" destOrd="0" presId="urn:microsoft.com/office/officeart/2005/8/layout/vList6"/>
    <dgm:cxn modelId="{B1B63F23-5164-49E9-9F16-450DA9D5BA0C}" type="presParOf" srcId="{4184901D-C3AD-4C06-99A6-D28591B0782E}" destId="{D019B6E4-9092-4708-96B5-09480E8D0BD8}" srcOrd="11" destOrd="0" presId="urn:microsoft.com/office/officeart/2005/8/layout/vList6"/>
    <dgm:cxn modelId="{19B44A97-BDC5-49D9-8DAD-01DD0364BC2D}" type="presParOf" srcId="{4184901D-C3AD-4C06-99A6-D28591B0782E}" destId="{2D1C146F-1FDB-4B05-A29A-0C4F9085837C}" srcOrd="12" destOrd="0" presId="urn:microsoft.com/office/officeart/2005/8/layout/vList6"/>
    <dgm:cxn modelId="{347A7F3D-0134-4E73-B174-34E7DE6E7A47}" type="presParOf" srcId="{2D1C146F-1FDB-4B05-A29A-0C4F9085837C}" destId="{28EDE0ED-9E9C-4F01-BF01-C94ADFAB11CB}" srcOrd="0" destOrd="0" presId="urn:microsoft.com/office/officeart/2005/8/layout/vList6"/>
    <dgm:cxn modelId="{2C1841F1-43C2-4BF6-BAD0-36813A45F794}" type="presParOf" srcId="{2D1C146F-1FDB-4B05-A29A-0C4F9085837C}" destId="{21D113AE-D188-49C2-88CB-BF610DE16A9F}"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0E087-2CCC-421A-9790-F970448DFC78}">
      <dsp:nvSpPr>
        <dsp:cNvPr id="0" name=""/>
        <dsp:cNvSpPr/>
      </dsp:nvSpPr>
      <dsp:spPr>
        <a:xfrm>
          <a:off x="1641782" y="3797"/>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6 ay süre ile barınma hizmeti </a:t>
          </a:r>
          <a:endParaRPr lang="tr-TR" sz="1200" b="1" kern="1200" dirty="0"/>
        </a:p>
      </dsp:txBody>
      <dsp:txXfrm>
        <a:off x="1641782" y="74733"/>
        <a:ext cx="2249867" cy="425613"/>
      </dsp:txXfrm>
    </dsp:sp>
    <dsp:sp modelId="{5C118A69-6587-43FA-B5CB-1725C8F6C99D}">
      <dsp:nvSpPr>
        <dsp:cNvPr id="0" name=""/>
        <dsp:cNvSpPr/>
      </dsp:nvSpPr>
      <dsp:spPr>
        <a:xfrm>
          <a:off x="0" y="0"/>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BARINMA</a:t>
          </a:r>
          <a:endParaRPr lang="tr-TR" sz="1600" b="1" kern="1200" dirty="0"/>
        </a:p>
      </dsp:txBody>
      <dsp:txXfrm>
        <a:off x="27702" y="27702"/>
        <a:ext cx="1586378" cy="512080"/>
      </dsp:txXfrm>
    </dsp:sp>
    <dsp:sp modelId="{BD12D429-5E0B-482D-A669-2951BA4C5555}">
      <dsp:nvSpPr>
        <dsp:cNvPr id="0" name=""/>
        <dsp:cNvSpPr/>
      </dsp:nvSpPr>
      <dsp:spPr>
        <a:xfrm>
          <a:off x="1641782" y="628030"/>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Meslek elemanları tarafından barınma  süresince </a:t>
          </a:r>
          <a:endParaRPr lang="tr-TR" sz="1200" b="1" kern="1200" dirty="0"/>
        </a:p>
      </dsp:txBody>
      <dsp:txXfrm>
        <a:off x="1641782" y="698966"/>
        <a:ext cx="2249867" cy="425613"/>
      </dsp:txXfrm>
    </dsp:sp>
    <dsp:sp modelId="{EC4278AF-BEAB-48F4-AF68-DC4052BF192C}">
      <dsp:nvSpPr>
        <dsp:cNvPr id="0" name=""/>
        <dsp:cNvSpPr/>
      </dsp:nvSpPr>
      <dsp:spPr>
        <a:xfrm>
          <a:off x="0" y="628030"/>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PSİKOSOSYAL DESTEK</a:t>
          </a:r>
          <a:endParaRPr lang="tr-TR" sz="1600" b="1" kern="1200" dirty="0"/>
        </a:p>
      </dsp:txBody>
      <dsp:txXfrm>
        <a:off x="27702" y="655732"/>
        <a:ext cx="1586378" cy="512080"/>
      </dsp:txXfrm>
    </dsp:sp>
    <dsp:sp modelId="{99F1133D-42F2-4D8A-A49C-1B46DF5FFFD7}">
      <dsp:nvSpPr>
        <dsp:cNvPr id="0" name=""/>
        <dsp:cNvSpPr/>
      </dsp:nvSpPr>
      <dsp:spPr>
        <a:xfrm>
          <a:off x="1641782" y="1252264"/>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Asgari ücretin yarısına kadar harçlık </a:t>
          </a:r>
          <a:endParaRPr lang="tr-TR" sz="1200" b="1" kern="1200" dirty="0"/>
        </a:p>
      </dsp:txBody>
      <dsp:txXfrm>
        <a:off x="1641782" y="1323200"/>
        <a:ext cx="2249867" cy="425613"/>
      </dsp:txXfrm>
    </dsp:sp>
    <dsp:sp modelId="{5D7DF7BF-B52F-4049-8802-B514D05F84B4}">
      <dsp:nvSpPr>
        <dsp:cNvPr id="0" name=""/>
        <dsp:cNvSpPr/>
      </dsp:nvSpPr>
      <dsp:spPr>
        <a:xfrm>
          <a:off x="0" y="1256747"/>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HARÇLIK</a:t>
          </a:r>
          <a:endParaRPr lang="tr-TR" sz="1600" b="1" kern="1200" dirty="0"/>
        </a:p>
      </dsp:txBody>
      <dsp:txXfrm>
        <a:off x="27702" y="1284449"/>
        <a:ext cx="1586378" cy="512080"/>
      </dsp:txXfrm>
    </dsp:sp>
    <dsp:sp modelId="{89D11C9E-68D7-4147-A70F-7CBA9860DC99}">
      <dsp:nvSpPr>
        <dsp:cNvPr id="0" name=""/>
        <dsp:cNvSpPr/>
      </dsp:nvSpPr>
      <dsp:spPr>
        <a:xfrm>
          <a:off x="1641782" y="1876497"/>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İl Avukatları ya da Barolar tarafından</a:t>
          </a:r>
          <a:endParaRPr lang="tr-TR" sz="1200" b="1" kern="1200" dirty="0"/>
        </a:p>
      </dsp:txBody>
      <dsp:txXfrm>
        <a:off x="1641782" y="1947433"/>
        <a:ext cx="2249867" cy="425613"/>
      </dsp:txXfrm>
    </dsp:sp>
    <dsp:sp modelId="{D2AD8A0A-720B-4FDF-9F9D-4A1396CE5B65}">
      <dsp:nvSpPr>
        <dsp:cNvPr id="0" name=""/>
        <dsp:cNvSpPr/>
      </dsp:nvSpPr>
      <dsp:spPr>
        <a:xfrm>
          <a:off x="0" y="1880980"/>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HUKUKİ DESTEK</a:t>
          </a:r>
          <a:endParaRPr lang="tr-TR" sz="1600" b="1" kern="1200" dirty="0"/>
        </a:p>
      </dsp:txBody>
      <dsp:txXfrm>
        <a:off x="27702" y="1908682"/>
        <a:ext cx="1586378" cy="512080"/>
      </dsp:txXfrm>
    </dsp:sp>
    <dsp:sp modelId="{0E5EB9E9-11AA-4BF2-A589-0404633A4446}">
      <dsp:nvSpPr>
        <dsp:cNvPr id="0" name=""/>
        <dsp:cNvSpPr/>
      </dsp:nvSpPr>
      <dsp:spPr>
        <a:xfrm>
          <a:off x="1641782" y="2500730"/>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Meslek elemanları tarafından barınma  süresince </a:t>
          </a:r>
          <a:endParaRPr lang="tr-TR" sz="1200" kern="1200" dirty="0"/>
        </a:p>
      </dsp:txBody>
      <dsp:txXfrm>
        <a:off x="1641782" y="2571666"/>
        <a:ext cx="2249867" cy="425613"/>
      </dsp:txXfrm>
    </dsp:sp>
    <dsp:sp modelId="{4050B9BA-C016-4E7A-8F31-91EECC79259E}">
      <dsp:nvSpPr>
        <dsp:cNvPr id="0" name=""/>
        <dsp:cNvSpPr/>
      </dsp:nvSpPr>
      <dsp:spPr>
        <a:xfrm>
          <a:off x="0" y="2505214"/>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YÖNLENDİRME VE REHBERLİK</a:t>
          </a:r>
          <a:endParaRPr lang="tr-TR" sz="1600" b="1" kern="1200" dirty="0"/>
        </a:p>
      </dsp:txBody>
      <dsp:txXfrm>
        <a:off x="27702" y="2532916"/>
        <a:ext cx="1586378" cy="512080"/>
      </dsp:txXfrm>
    </dsp:sp>
    <dsp:sp modelId="{5FC22940-A831-4055-8406-94DE0344B94D}">
      <dsp:nvSpPr>
        <dsp:cNvPr id="0" name=""/>
        <dsp:cNvSpPr/>
      </dsp:nvSpPr>
      <dsp:spPr>
        <a:xfrm>
          <a:off x="1641782" y="3124964"/>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0-6 yaş çocuklarına</a:t>
          </a:r>
          <a:endParaRPr lang="tr-TR" sz="1200" b="1" kern="1200" dirty="0"/>
        </a:p>
      </dsp:txBody>
      <dsp:txXfrm>
        <a:off x="1641782" y="3195900"/>
        <a:ext cx="2249867" cy="425613"/>
      </dsp:txXfrm>
    </dsp:sp>
    <dsp:sp modelId="{6E64A0A4-1FA9-4419-BF7F-5F1CDFD0D9E6}">
      <dsp:nvSpPr>
        <dsp:cNvPr id="0" name=""/>
        <dsp:cNvSpPr/>
      </dsp:nvSpPr>
      <dsp:spPr>
        <a:xfrm>
          <a:off x="0" y="3124964"/>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smtClean="0"/>
            <a:t>KREŞ</a:t>
          </a:r>
          <a:endParaRPr lang="tr-TR" sz="1600" b="1" kern="1200" dirty="0"/>
        </a:p>
      </dsp:txBody>
      <dsp:txXfrm>
        <a:off x="27702" y="3152666"/>
        <a:ext cx="1586378" cy="512080"/>
      </dsp:txXfrm>
    </dsp:sp>
    <dsp:sp modelId="{21D113AE-D188-49C2-88CB-BF610DE16A9F}">
      <dsp:nvSpPr>
        <dsp:cNvPr id="0" name=""/>
        <dsp:cNvSpPr/>
      </dsp:nvSpPr>
      <dsp:spPr>
        <a:xfrm>
          <a:off x="1641782" y="3749197"/>
          <a:ext cx="2462673" cy="567484"/>
        </a:xfrm>
        <a:prstGeom prst="rightArrow">
          <a:avLst>
            <a:gd name="adj1" fmla="val 75000"/>
            <a:gd name="adj2" fmla="val 50000"/>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MEB, Meslek Edindirme Kursları</a:t>
          </a:r>
          <a:endParaRPr lang="tr-TR" sz="1200" b="1" kern="1200" dirty="0"/>
        </a:p>
        <a:p>
          <a:pPr marL="114300" lvl="1" indent="-114300" algn="l" defTabSz="533400">
            <a:lnSpc>
              <a:spcPct val="90000"/>
            </a:lnSpc>
            <a:spcBef>
              <a:spcPct val="0"/>
            </a:spcBef>
            <a:spcAft>
              <a:spcPct val="15000"/>
            </a:spcAft>
            <a:buChar char="••"/>
          </a:pPr>
          <a:r>
            <a:rPr lang="tr-TR" sz="1200" b="1" kern="1200" dirty="0" smtClean="0"/>
            <a:t>İŞKUR, Mesleki Danışmanlık</a:t>
          </a:r>
          <a:endParaRPr lang="tr-TR" sz="1200" b="1" kern="1200" dirty="0"/>
        </a:p>
      </dsp:txBody>
      <dsp:txXfrm>
        <a:off x="1641782" y="3820133"/>
        <a:ext cx="2249867" cy="425613"/>
      </dsp:txXfrm>
    </dsp:sp>
    <dsp:sp modelId="{28EDE0ED-9E9C-4F01-BF01-C94ADFAB11CB}">
      <dsp:nvSpPr>
        <dsp:cNvPr id="0" name=""/>
        <dsp:cNvSpPr/>
      </dsp:nvSpPr>
      <dsp:spPr>
        <a:xfrm>
          <a:off x="0" y="3752995"/>
          <a:ext cx="1641782" cy="56748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tr-TR" sz="1600" b="1" kern="1200" dirty="0" smtClean="0"/>
            <a:t>İSTİHDAM DESTEĞİ</a:t>
          </a:r>
          <a:endParaRPr lang="tr-TR" sz="1600" b="1" kern="1200" dirty="0"/>
        </a:p>
      </dsp:txBody>
      <dsp:txXfrm>
        <a:off x="27702" y="3780697"/>
        <a:ext cx="1586378" cy="51208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19779-FC39-4E4B-BF1D-6C9E658B1036}" type="datetimeFigureOut">
              <a:rPr lang="tr-TR" smtClean="0"/>
              <a:t>1.12.2023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6391C-27BB-448D-A081-59D0581F1FEB}" type="slidenum">
              <a:rPr lang="tr-TR" smtClean="0"/>
              <a:t>‹#›</a:t>
            </a:fld>
            <a:endParaRPr lang="tr-TR"/>
          </a:p>
        </p:txBody>
      </p:sp>
    </p:spTree>
    <p:extLst>
      <p:ext uri="{BB962C8B-B14F-4D97-AF65-F5344CB8AC3E}">
        <p14:creationId xmlns:p14="http://schemas.microsoft.com/office/powerpoint/2010/main" val="3004135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36391C-27BB-448D-A081-59D0581F1FEB}" type="slidenum">
              <a:rPr lang="tr-TR" smtClean="0"/>
              <a:t>18</a:t>
            </a:fld>
            <a:endParaRPr lang="tr-TR"/>
          </a:p>
        </p:txBody>
      </p:sp>
    </p:spTree>
    <p:extLst>
      <p:ext uri="{BB962C8B-B14F-4D97-AF65-F5344CB8AC3E}">
        <p14:creationId xmlns:p14="http://schemas.microsoft.com/office/powerpoint/2010/main" val="251266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36391C-27BB-448D-A081-59D0581F1FEB}" type="slidenum">
              <a:rPr lang="tr-TR" smtClean="0"/>
              <a:t>22</a:t>
            </a:fld>
            <a:endParaRPr lang="tr-TR"/>
          </a:p>
        </p:txBody>
      </p:sp>
    </p:spTree>
    <p:extLst>
      <p:ext uri="{BB962C8B-B14F-4D97-AF65-F5344CB8AC3E}">
        <p14:creationId xmlns:p14="http://schemas.microsoft.com/office/powerpoint/2010/main" val="125785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C36391C-27BB-448D-A081-59D0581F1FEB}" type="slidenum">
              <a:rPr lang="tr-TR" smtClean="0"/>
              <a:t>24</a:t>
            </a:fld>
            <a:endParaRPr lang="tr-TR"/>
          </a:p>
        </p:txBody>
      </p:sp>
    </p:spTree>
    <p:extLst>
      <p:ext uri="{BB962C8B-B14F-4D97-AF65-F5344CB8AC3E}">
        <p14:creationId xmlns:p14="http://schemas.microsoft.com/office/powerpoint/2010/main" val="26028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1.12.2023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png"/><Relationship Id="rId9" Type="http://schemas.microsoft.com/office/2007/relationships/diagramDrawing" Target="../diagrams/drawing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2204864"/>
            <a:ext cx="9144000" cy="172819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ctrTitle"/>
          </p:nvPr>
        </p:nvSpPr>
        <p:spPr>
          <a:xfrm>
            <a:off x="685800" y="2262273"/>
            <a:ext cx="7772400" cy="1470025"/>
          </a:xfrm>
        </p:spPr>
        <p:txBody>
          <a:bodyPr>
            <a:normAutofit fontScale="90000"/>
          </a:bodyPr>
          <a:lstStyle/>
          <a:p>
            <a:r>
              <a:rPr lang="tr-TR" dirty="0" smtClean="0">
                <a:solidFill>
                  <a:schemeClr val="bg1"/>
                </a:solidFill>
              </a:rPr>
              <a:t>KADINA YÖNELİK ŞİDDETLE MÜCADELE FARKINDALIK EĞİTİMİ</a:t>
            </a:r>
            <a:endParaRPr lang="tr-TR" dirty="0">
              <a:solidFill>
                <a:schemeClr val="bg1"/>
              </a:solidFill>
            </a:endParaRPr>
          </a:p>
        </p:txBody>
      </p:sp>
      <p:pic>
        <p:nvPicPr>
          <p:cNvPr id="1026" name="Picture 2" descr="C:\Users\Owner\Desktop\DÜZCE REHBERLİK VE ARAŞTIRMA MERKEZİ (1)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0"/>
            <a:ext cx="1708002" cy="1708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Owner\Desktop\indi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140"/>
            <a:ext cx="1974469" cy="197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902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rmAutofit/>
          </a:bodyPr>
          <a:lstStyle/>
          <a:p>
            <a:r>
              <a:rPr lang="tr-TR" sz="2600" dirty="0">
                <a:latin typeface="Times New Roman" pitchFamily="18" charset="0"/>
                <a:cs typeface="Times New Roman" pitchFamily="18" charset="0"/>
              </a:rPr>
              <a:t>Duygusal güç veya </a:t>
            </a:r>
            <a:r>
              <a:rPr lang="tr-TR" sz="2600" dirty="0" smtClean="0">
                <a:latin typeface="Times New Roman" pitchFamily="18" charset="0"/>
                <a:cs typeface="Times New Roman" pitchFamily="18" charset="0"/>
              </a:rPr>
              <a:t>ihtiyaçların </a:t>
            </a:r>
            <a:r>
              <a:rPr lang="tr-TR" sz="2600" dirty="0">
                <a:latin typeface="Times New Roman" pitchFamily="18" charset="0"/>
                <a:cs typeface="Times New Roman" pitchFamily="18" charset="0"/>
              </a:rPr>
              <a:t>kadını kontrol etmek, denetlemek, küçük düşürmek, aşağılamak, cezalandırmak amacıyla </a:t>
            </a:r>
            <a:r>
              <a:rPr lang="tr-TR" sz="2600" dirty="0" smtClean="0">
                <a:latin typeface="Times New Roman" pitchFamily="18" charset="0"/>
                <a:cs typeface="Times New Roman" pitchFamily="18" charset="0"/>
              </a:rPr>
              <a:t>kullanılmasına denir.</a:t>
            </a:r>
          </a:p>
          <a:p>
            <a:r>
              <a:rPr lang="tr-TR" sz="2600" dirty="0" smtClean="0">
                <a:latin typeface="Times New Roman" pitchFamily="18" charset="0"/>
                <a:cs typeface="Times New Roman" pitchFamily="18" charset="0"/>
              </a:rPr>
              <a:t>Fiziksel </a:t>
            </a:r>
            <a:r>
              <a:rPr lang="tr-TR" sz="2600" dirty="0">
                <a:latin typeface="Times New Roman" pitchFamily="18" charset="0"/>
                <a:cs typeface="Times New Roman" pitchFamily="18" charset="0"/>
              </a:rPr>
              <a:t>şiddetin aksine psikolojik şiddeti tarif etmek daha zordur</a:t>
            </a:r>
            <a:r>
              <a:rPr lang="tr-TR" sz="2600" dirty="0" smtClean="0">
                <a:latin typeface="Times New Roman" pitchFamily="18" charset="0"/>
                <a:cs typeface="Times New Roman" pitchFamily="18" charset="0"/>
              </a:rPr>
              <a:t>.</a:t>
            </a:r>
          </a:p>
          <a:p>
            <a:r>
              <a:rPr lang="tr-TR" sz="2600" dirty="0" smtClean="0">
                <a:latin typeface="Times New Roman" pitchFamily="18" charset="0"/>
                <a:cs typeface="Times New Roman" pitchFamily="18" charset="0"/>
              </a:rPr>
              <a:t>Gündelik yaşamımızda en sık karşılaştığımız şiddet türlerinden birisidir.</a:t>
            </a:r>
          </a:p>
          <a:p>
            <a:endParaRPr lang="tr-TR" sz="26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627784" y="472112"/>
            <a:ext cx="4176464"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PSİKOLOJİK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rmAutofit/>
          </a:bodyPr>
          <a:lstStyle/>
          <a:p>
            <a:r>
              <a:rPr lang="tr-TR" sz="2600" dirty="0">
                <a:latin typeface="Times New Roman" pitchFamily="18" charset="0"/>
                <a:cs typeface="Times New Roman" pitchFamily="18" charset="0"/>
              </a:rPr>
              <a:t>İstediklerini yaptırmak için cezalandırıcı, küçük düşürücü, yaralayıcı, tehdit edici davranış ve tutumlar </a:t>
            </a:r>
            <a:r>
              <a:rPr lang="tr-TR" sz="2600" dirty="0" smtClean="0">
                <a:latin typeface="Times New Roman" pitchFamily="18" charset="0"/>
                <a:cs typeface="Times New Roman" pitchFamily="18" charset="0"/>
              </a:rPr>
              <a:t>sergilemek</a:t>
            </a:r>
          </a:p>
          <a:p>
            <a:r>
              <a:rPr lang="tr-TR" sz="2600" dirty="0">
                <a:latin typeface="Times New Roman" pitchFamily="18" charset="0"/>
                <a:cs typeface="Times New Roman" pitchFamily="18" charset="0"/>
              </a:rPr>
              <a:t>Beceri ve yetilerini </a:t>
            </a:r>
            <a:r>
              <a:rPr lang="tr-TR" sz="2600" dirty="0" smtClean="0">
                <a:latin typeface="Times New Roman" pitchFamily="18" charset="0"/>
                <a:cs typeface="Times New Roman" pitchFamily="18" charset="0"/>
              </a:rPr>
              <a:t>küçümsemek</a:t>
            </a:r>
          </a:p>
          <a:p>
            <a:r>
              <a:rPr lang="tr-TR" sz="2600" dirty="0">
                <a:latin typeface="Times New Roman" pitchFamily="18" charset="0"/>
                <a:cs typeface="Times New Roman" pitchFamily="18" charset="0"/>
              </a:rPr>
              <a:t>Yalnızlaştırmak; ailesi veya arkadaşları başta olmak üzere yakınlarından </a:t>
            </a:r>
            <a:r>
              <a:rPr lang="tr-TR" sz="2600" dirty="0" smtClean="0">
                <a:latin typeface="Times New Roman" pitchFamily="18" charset="0"/>
                <a:cs typeface="Times New Roman" pitchFamily="18" charset="0"/>
              </a:rPr>
              <a:t>uzaklaştırmaya çalışmak</a:t>
            </a:r>
          </a:p>
          <a:p>
            <a:r>
              <a:rPr lang="tr-TR" sz="2600" dirty="0">
                <a:latin typeface="Times New Roman" pitchFamily="18" charset="0"/>
                <a:cs typeface="Times New Roman" pitchFamily="18" charset="0"/>
              </a:rPr>
              <a:t>Hasta, sorunlu ya da deli olduğunu </a:t>
            </a:r>
            <a:r>
              <a:rPr lang="tr-TR" sz="2600" dirty="0" smtClean="0">
                <a:latin typeface="Times New Roman" pitchFamily="18" charset="0"/>
                <a:cs typeface="Times New Roman" pitchFamily="18" charset="0"/>
              </a:rPr>
              <a:t>hissettirmek</a:t>
            </a:r>
          </a:p>
          <a:p>
            <a:endParaRPr lang="tr-TR" sz="2600" dirty="0">
              <a:latin typeface="Times New Roman" pitchFamily="18" charset="0"/>
              <a:cs typeface="Times New Roman" pitchFamily="18" charset="0"/>
            </a:endParaRPr>
          </a:p>
          <a:p>
            <a:endParaRPr lang="tr-TR" sz="26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235052" y="472112"/>
            <a:ext cx="4636311"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PSİKOLOJİK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rmAutofit/>
          </a:bodyPr>
          <a:lstStyle/>
          <a:p>
            <a:r>
              <a:rPr lang="tr-TR" sz="2600" dirty="0" smtClean="0">
                <a:latin typeface="Times New Roman" pitchFamily="18" charset="0"/>
                <a:cs typeface="Times New Roman" pitchFamily="18" charset="0"/>
              </a:rPr>
              <a:t>Zorlayıcı ve yıkıcı cinsel davranışlar yoluyla işlenen bir şiddet suçudur. Saldırganın amacı sadece mağdurun cinselliğinden yararlanmak değil mağduru kontrol etmek, utandırmak, zarar vermek ve boyun eğdirmektir.</a:t>
            </a:r>
          </a:p>
          <a:p>
            <a:r>
              <a:rPr lang="tr-TR" sz="2600" dirty="0" smtClean="0">
                <a:latin typeface="Times New Roman" pitchFamily="18" charset="0"/>
                <a:cs typeface="Times New Roman" pitchFamily="18" charset="0"/>
              </a:rPr>
              <a:t>Sözle</a:t>
            </a:r>
            <a:r>
              <a:rPr lang="tr-TR" sz="2600" dirty="0">
                <a:latin typeface="Times New Roman" pitchFamily="18" charset="0"/>
                <a:cs typeface="Times New Roman" pitchFamily="18" charset="0"/>
              </a:rPr>
              <a:t>, elle sarkıntılık, dijital ortamda cinsel içerikli fotoğraf, video, mesaj </a:t>
            </a:r>
            <a:r>
              <a:rPr lang="tr-TR" sz="2600" dirty="0" smtClean="0">
                <a:latin typeface="Times New Roman" pitchFamily="18" charset="0"/>
                <a:cs typeface="Times New Roman" pitchFamily="18" charset="0"/>
              </a:rPr>
              <a:t>gönderme, cinsel </a:t>
            </a:r>
            <a:r>
              <a:rPr lang="tr-TR" sz="2600" dirty="0">
                <a:latin typeface="Times New Roman" pitchFamily="18" charset="0"/>
                <a:cs typeface="Times New Roman" pitchFamily="18" charset="0"/>
              </a:rPr>
              <a:t>ilişkiye </a:t>
            </a:r>
            <a:r>
              <a:rPr lang="tr-TR" sz="2600" dirty="0" smtClean="0">
                <a:latin typeface="Times New Roman" pitchFamily="18" charset="0"/>
                <a:cs typeface="Times New Roman" pitchFamily="18" charset="0"/>
              </a:rPr>
              <a:t>zorlama, erken </a:t>
            </a:r>
            <a:r>
              <a:rPr lang="tr-TR" sz="2600" dirty="0">
                <a:latin typeface="Times New Roman" pitchFamily="18" charset="0"/>
                <a:cs typeface="Times New Roman" pitchFamily="18" charset="0"/>
              </a:rPr>
              <a:t>yaşta, zorla </a:t>
            </a:r>
            <a:r>
              <a:rPr lang="tr-TR" sz="2600" dirty="0" smtClean="0">
                <a:latin typeface="Times New Roman" pitchFamily="18" charset="0"/>
                <a:cs typeface="Times New Roman" pitchFamily="18" charset="0"/>
              </a:rPr>
              <a:t>evlendirme cinsel şiddet türlerine örnek olarak gösterilebilir.</a:t>
            </a:r>
            <a:endParaRPr lang="tr-TR" sz="2600" dirty="0">
              <a:latin typeface="Times New Roman" pitchFamily="18" charset="0"/>
              <a:cs typeface="Times New Roman" pitchFamily="18" charset="0"/>
            </a:endParaRPr>
          </a:p>
          <a:p>
            <a:pPr marL="0" indent="0">
              <a:lnSpc>
                <a:spcPct val="90000"/>
              </a:lnSpc>
              <a:spcBef>
                <a:spcPts val="1000"/>
              </a:spcBef>
              <a:buNone/>
            </a:pPr>
            <a:endParaRPr lang="tr-TR" sz="2600" b="1" dirty="0">
              <a:solidFill>
                <a:srgbClr val="70AD47">
                  <a:lumMod val="50000"/>
                </a:srgbClr>
              </a:solidFill>
              <a:latin typeface="Gadugi" panose="020B0502040204020203" pitchFamily="34" charset="0"/>
            </a:endParaRPr>
          </a:p>
          <a:p>
            <a:endParaRPr lang="tr-TR" sz="26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644997" y="404664"/>
            <a:ext cx="3816424"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CİNSEL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Autofit/>
          </a:bodyPr>
          <a:lstStyle/>
          <a:p>
            <a:r>
              <a:rPr lang="tr-TR" sz="2600" dirty="0" smtClean="0">
                <a:latin typeface="Times New Roman" pitchFamily="18" charset="0"/>
                <a:cs typeface="Times New Roman" pitchFamily="18" charset="0"/>
              </a:rPr>
              <a:t>Kadının birey olarak ekonomik açıdan özgürlüğünün elinden alınmasıdır. Ekonomik kaynakların kadın üzerinde bir yaptırım tehdit ve kontrol aracı olarak düzenli bir şekilde kullanılmasıdır.</a:t>
            </a:r>
          </a:p>
          <a:p>
            <a:r>
              <a:rPr lang="tr-TR" sz="2600" dirty="0" smtClean="0">
                <a:latin typeface="Times New Roman" pitchFamily="18" charset="0"/>
                <a:cs typeface="Times New Roman" pitchFamily="18" charset="0"/>
              </a:rPr>
              <a:t>Kadının çalışmasına engel olmak, kadının iş yaşamında ilerlemesini sağlayacak fırsatları değerlendirmesine engel olmak, </a:t>
            </a:r>
            <a:r>
              <a:rPr lang="tr-TR" sz="2600" dirty="0">
                <a:latin typeface="Times New Roman" pitchFamily="18" charset="0"/>
                <a:cs typeface="Times New Roman" pitchFamily="18" charset="0"/>
              </a:rPr>
              <a:t>gelir ve birikimine el koymak, borçlandırmak </a:t>
            </a:r>
            <a:r>
              <a:rPr lang="tr-TR" sz="2600" dirty="0" smtClean="0">
                <a:latin typeface="Times New Roman" pitchFamily="18" charset="0"/>
                <a:cs typeface="Times New Roman" pitchFamily="18" charset="0"/>
              </a:rPr>
              <a:t>ekonomik şiddete örnek olarak gösterilebilir.</a:t>
            </a:r>
          </a:p>
          <a:p>
            <a:pPr marL="0" indent="0">
              <a:buNone/>
            </a:pPr>
            <a:endParaRPr lang="tr-TR" sz="26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051720" y="472112"/>
            <a:ext cx="4752528"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EKONOMİK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145878"/>
            <a:ext cx="7920880" cy="4248472"/>
          </a:xfrm>
        </p:spPr>
        <p:txBody>
          <a:bodyPr>
            <a:noAutofit/>
          </a:bodyPr>
          <a:lstStyle/>
          <a:p>
            <a:r>
              <a:rPr lang="tr-TR" sz="2600" dirty="0">
                <a:latin typeface="Times New Roman" pitchFamily="18" charset="0"/>
                <a:cs typeface="Times New Roman" pitchFamily="18" charset="0"/>
              </a:rPr>
              <a:t>21. </a:t>
            </a:r>
            <a:r>
              <a:rPr lang="tr-TR" sz="2600" dirty="0" smtClean="0">
                <a:latin typeface="Times New Roman" pitchFamily="18" charset="0"/>
                <a:cs typeface="Times New Roman" pitchFamily="18" charset="0"/>
              </a:rPr>
              <a:t>yüzyılda teknoloji, </a:t>
            </a:r>
            <a:r>
              <a:rPr lang="tr-TR" sz="2600" dirty="0">
                <a:latin typeface="Times New Roman" pitchFamily="18" charset="0"/>
                <a:cs typeface="Times New Roman" pitchFamily="18" charset="0"/>
              </a:rPr>
              <a:t>günlük hayatta da vazgeçilmez araçlar olarak bireylerin yaşamına girmiştir</a:t>
            </a:r>
            <a:r>
              <a:rPr lang="tr-TR" sz="2600" dirty="0" smtClean="0">
                <a:latin typeface="Times New Roman" pitchFamily="18" charset="0"/>
                <a:cs typeface="Times New Roman" pitchFamily="18" charset="0"/>
              </a:rPr>
              <a:t>.</a:t>
            </a:r>
          </a:p>
          <a:p>
            <a:r>
              <a:rPr lang="tr-TR" sz="2600" dirty="0">
                <a:latin typeface="Times New Roman" pitchFamily="18" charset="0"/>
                <a:cs typeface="Times New Roman" pitchFamily="18" charset="0"/>
              </a:rPr>
              <a:t>Teknolojik araçlar, kadını kontrol etmek, denetlemek, küçük düşürmek, aşağılamak, cezalandırmak amacıyla kullanılıyorsa dijital şiddet söz konusudur.</a:t>
            </a:r>
            <a:endParaRPr lang="tr-TR" sz="2600" dirty="0" smtClean="0">
              <a:latin typeface="Times New Roman" pitchFamily="18" charset="0"/>
              <a:cs typeface="Times New Roman" pitchFamily="18" charset="0"/>
            </a:endParaRPr>
          </a:p>
          <a:p>
            <a:r>
              <a:rPr lang="tr-TR" sz="2600" dirty="0" smtClean="0">
                <a:latin typeface="Times New Roman" pitchFamily="18" charset="0"/>
                <a:cs typeface="Times New Roman" pitchFamily="18" charset="0"/>
              </a:rPr>
              <a:t>Sürekli mesaj </a:t>
            </a:r>
            <a:r>
              <a:rPr lang="tr-TR" sz="2600" dirty="0">
                <a:latin typeface="Times New Roman" pitchFamily="18" charset="0"/>
                <a:cs typeface="Times New Roman" pitchFamily="18" charset="0"/>
              </a:rPr>
              <a:t>göndermek ya da kadının mesaj göndermesini </a:t>
            </a:r>
            <a:r>
              <a:rPr lang="tr-TR" sz="2600" dirty="0" smtClean="0">
                <a:latin typeface="Times New Roman" pitchFamily="18" charset="0"/>
                <a:cs typeface="Times New Roman" pitchFamily="18" charset="0"/>
              </a:rPr>
              <a:t>istemek, uygulamaları kullanarak takip </a:t>
            </a:r>
            <a:r>
              <a:rPr lang="tr-TR" sz="2600" dirty="0">
                <a:latin typeface="Times New Roman" pitchFamily="18" charset="0"/>
                <a:cs typeface="Times New Roman" pitchFamily="18" charset="0"/>
              </a:rPr>
              <a:t>etmek ve denetlemek</a:t>
            </a:r>
            <a:r>
              <a:rPr lang="tr-TR" sz="2600" dirty="0" smtClean="0">
                <a:latin typeface="Times New Roman" pitchFamily="18" charset="0"/>
                <a:cs typeface="Times New Roman" pitchFamily="18" charset="0"/>
              </a:rPr>
              <a:t>,</a:t>
            </a:r>
            <a:r>
              <a:rPr lang="tr-TR" sz="2600" dirty="0">
                <a:latin typeface="Times New Roman" pitchFamily="18" charset="0"/>
                <a:cs typeface="Times New Roman" pitchFamily="18" charset="0"/>
              </a:rPr>
              <a:t> </a:t>
            </a:r>
            <a:r>
              <a:rPr lang="tr-TR" sz="2600" dirty="0" smtClean="0">
                <a:latin typeface="Times New Roman" pitchFamily="18" charset="0"/>
                <a:cs typeface="Times New Roman" pitchFamily="18" charset="0"/>
              </a:rPr>
              <a:t>gizli kayıt </a:t>
            </a:r>
            <a:r>
              <a:rPr lang="tr-TR" sz="2600" dirty="0">
                <a:latin typeface="Times New Roman" pitchFamily="18" charset="0"/>
                <a:cs typeface="Times New Roman" pitchFamily="18" charset="0"/>
              </a:rPr>
              <a:t>almak, bu kayıtları internet üzerinden yaymak veya yaymakla tehdit </a:t>
            </a:r>
            <a:r>
              <a:rPr lang="tr-TR" sz="2600" dirty="0" smtClean="0">
                <a:latin typeface="Times New Roman" pitchFamily="18" charset="0"/>
                <a:cs typeface="Times New Roman" pitchFamily="18" charset="0"/>
              </a:rPr>
              <a:t>etmek siber şiddete örnek gösterilebilir.</a:t>
            </a:r>
            <a:endParaRPr lang="tr-TR" sz="2600" dirty="0">
              <a:latin typeface="Times New Roman" pitchFamily="18" charset="0"/>
              <a:cs typeface="Times New Roman" pitchFamily="18" charset="0"/>
            </a:endParaRPr>
          </a:p>
          <a:p>
            <a:endParaRPr lang="tr-TR" sz="2600" dirty="0">
              <a:latin typeface="Times New Roman" pitchFamily="18" charset="0"/>
              <a:cs typeface="Times New Roman" pitchFamily="18" charset="0"/>
            </a:endParaRPr>
          </a:p>
        </p:txBody>
      </p:sp>
      <p:sp>
        <p:nvSpPr>
          <p:cNvPr id="4" name="Dikdörtgen 3"/>
          <p:cNvSpPr/>
          <p:nvPr/>
        </p:nvSpPr>
        <p:spPr>
          <a:xfrm>
            <a:off x="-18791" y="-11620"/>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045443" y="452853"/>
            <a:ext cx="3240360"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SİBER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1844824"/>
            <a:ext cx="7920880" cy="1224136"/>
          </a:xfrm>
        </p:spPr>
        <p:txBody>
          <a:bodyPr>
            <a:normAutofit/>
          </a:bodyPr>
          <a:lstStyle/>
          <a:p>
            <a:pPr marL="0" indent="0">
              <a:buNone/>
            </a:pPr>
            <a:r>
              <a:rPr lang="tr-TR" sz="2400" dirty="0" smtClean="0">
                <a:latin typeface="Times New Roman" pitchFamily="18" charset="0"/>
                <a:cs typeface="Times New Roman" pitchFamily="18" charset="0"/>
              </a:rPr>
              <a:t>Şiddet bireylerin </a:t>
            </a:r>
            <a:r>
              <a:rPr lang="tr-TR" sz="2400" b="1" dirty="0" smtClean="0">
                <a:latin typeface="Times New Roman" pitchFamily="18" charset="0"/>
                <a:cs typeface="Times New Roman" pitchFamily="18" charset="0"/>
              </a:rPr>
              <a:t>yaşamda kalma, bağlanma ilişkileri, özerklik ve kimlik duygusu </a:t>
            </a:r>
            <a:r>
              <a:rPr lang="tr-TR" sz="2400" dirty="0" smtClean="0">
                <a:latin typeface="Times New Roman" pitchFamily="18" charset="0"/>
                <a:cs typeface="Times New Roman" pitchFamily="18" charset="0"/>
              </a:rPr>
              <a:t>alanlarında tahrip edici etkiler bırakan toplumsal bir halk sağlığı sorunudur.</a:t>
            </a:r>
            <a:endParaRPr lang="tr-TR" sz="24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043608" y="237999"/>
            <a:ext cx="6591855" cy="1077218"/>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ŞİDDETİN BİREYLER ÜZERİNDEKİ ETKİLERİ</a:t>
            </a:r>
            <a:endParaRPr lang="tr-TR" sz="3200" dirty="0">
              <a:solidFill>
                <a:schemeClr val="bg1"/>
              </a:solidFill>
              <a:latin typeface="Times New Roman" pitchFamily="18" charset="0"/>
              <a:cs typeface="Times New Roman" pitchFamily="18" charset="0"/>
            </a:endParaRPr>
          </a:p>
        </p:txBody>
      </p:sp>
      <p:sp>
        <p:nvSpPr>
          <p:cNvPr id="7" name="4 Akış Çizelgesi: Sonlandırıcı"/>
          <p:cNvSpPr>
            <a:spLocks noChangeArrowheads="1"/>
          </p:cNvSpPr>
          <p:nvPr/>
        </p:nvSpPr>
        <p:spPr bwMode="auto">
          <a:xfrm>
            <a:off x="744578" y="4582029"/>
            <a:ext cx="1874128" cy="871537"/>
          </a:xfrm>
          <a:prstGeom prst="flowChartTerminator">
            <a:avLst/>
          </a:prstGeom>
          <a:solidFill>
            <a:schemeClr val="accent5">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Utanma</a:t>
            </a:r>
          </a:p>
        </p:txBody>
      </p:sp>
      <p:sp>
        <p:nvSpPr>
          <p:cNvPr id="8" name="12 Akış Çizelgesi: Sonlandırıcı"/>
          <p:cNvSpPr>
            <a:spLocks noChangeArrowheads="1"/>
          </p:cNvSpPr>
          <p:nvPr/>
        </p:nvSpPr>
        <p:spPr bwMode="auto">
          <a:xfrm>
            <a:off x="6295400" y="3429989"/>
            <a:ext cx="1915375" cy="678004"/>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Düşük Özgüven</a:t>
            </a:r>
          </a:p>
        </p:txBody>
      </p:sp>
      <p:sp>
        <p:nvSpPr>
          <p:cNvPr id="9" name="16 Akış Çizelgesi: Sonlandırıcı"/>
          <p:cNvSpPr>
            <a:spLocks noChangeArrowheads="1"/>
          </p:cNvSpPr>
          <p:nvPr/>
        </p:nvSpPr>
        <p:spPr bwMode="auto">
          <a:xfrm>
            <a:off x="6221212" y="4489052"/>
            <a:ext cx="2130831" cy="903973"/>
          </a:xfrm>
          <a:prstGeom prst="flowChartTerminator">
            <a:avLst/>
          </a:prstGeom>
          <a:solidFill>
            <a:schemeClr val="accent1">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Fiziksel rahatsızlıklar</a:t>
            </a:r>
          </a:p>
        </p:txBody>
      </p:sp>
      <p:sp>
        <p:nvSpPr>
          <p:cNvPr id="10" name="14 Akış Çizelgesi: Sonlandırıcı"/>
          <p:cNvSpPr>
            <a:spLocks noChangeArrowheads="1"/>
          </p:cNvSpPr>
          <p:nvPr/>
        </p:nvSpPr>
        <p:spPr bwMode="auto">
          <a:xfrm>
            <a:off x="578406" y="5788380"/>
            <a:ext cx="2218294" cy="879914"/>
          </a:xfrm>
          <a:prstGeom prst="flowChartTerminator">
            <a:avLst/>
          </a:prstGeom>
          <a:solidFill>
            <a:schemeClr val="accent6">
              <a:lumMod val="40000"/>
              <a:lumOff val="6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İstismarı önemsememe</a:t>
            </a:r>
          </a:p>
        </p:txBody>
      </p:sp>
      <p:sp>
        <p:nvSpPr>
          <p:cNvPr id="11" name="11 Akış Çizelgesi: Sonlandırıcı"/>
          <p:cNvSpPr>
            <a:spLocks noChangeArrowheads="1"/>
          </p:cNvSpPr>
          <p:nvPr/>
        </p:nvSpPr>
        <p:spPr bwMode="auto">
          <a:xfrm>
            <a:off x="6283531" y="5729862"/>
            <a:ext cx="2068513" cy="996950"/>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Yeme bozuklukları</a:t>
            </a:r>
          </a:p>
        </p:txBody>
      </p:sp>
      <p:sp>
        <p:nvSpPr>
          <p:cNvPr id="12" name="17 Akış Çizelgesi: Sonlandırıcı"/>
          <p:cNvSpPr>
            <a:spLocks noChangeArrowheads="1"/>
          </p:cNvSpPr>
          <p:nvPr/>
        </p:nvSpPr>
        <p:spPr bwMode="auto">
          <a:xfrm>
            <a:off x="3504252" y="5765978"/>
            <a:ext cx="2424112" cy="998538"/>
          </a:xfrm>
          <a:prstGeom prst="flowChartTerminator">
            <a:avLst/>
          </a:prstGeom>
          <a:solidFill>
            <a:schemeClr val="accent6">
              <a:lumMod val="40000"/>
              <a:lumOff val="6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Konsantrasyon güçlüğü</a:t>
            </a:r>
          </a:p>
        </p:txBody>
      </p:sp>
      <p:sp>
        <p:nvSpPr>
          <p:cNvPr id="13" name="13 Akış Çizelgesi: Sonlandırıcı"/>
          <p:cNvSpPr>
            <a:spLocks noChangeArrowheads="1"/>
          </p:cNvSpPr>
          <p:nvPr/>
        </p:nvSpPr>
        <p:spPr bwMode="auto">
          <a:xfrm>
            <a:off x="3665796" y="4489052"/>
            <a:ext cx="1774825" cy="1055687"/>
          </a:xfrm>
          <a:prstGeom prst="flowChartTerminator">
            <a:avLst/>
          </a:prstGeom>
          <a:solidFill>
            <a:schemeClr val="accent1">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800" b="1" dirty="0">
                <a:solidFill>
                  <a:srgbClr val="292929"/>
                </a:solidFill>
                <a:latin typeface="Trebuchet MS" panose="020B0603020202020204" pitchFamily="34" charset="0"/>
              </a:rPr>
              <a:t>Harekette bulunmada yetersizlik</a:t>
            </a:r>
          </a:p>
        </p:txBody>
      </p:sp>
      <p:sp>
        <p:nvSpPr>
          <p:cNvPr id="14" name="5 Akış Çizelgesi: Sonlandırıcı"/>
          <p:cNvSpPr>
            <a:spLocks noChangeArrowheads="1"/>
          </p:cNvSpPr>
          <p:nvPr/>
        </p:nvSpPr>
        <p:spPr bwMode="auto">
          <a:xfrm>
            <a:off x="744578" y="3406609"/>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Suçluluk</a:t>
            </a:r>
          </a:p>
        </p:txBody>
      </p:sp>
      <p:sp>
        <p:nvSpPr>
          <p:cNvPr id="16" name="6 Akış Çizelgesi: Sonlandırıcı"/>
          <p:cNvSpPr>
            <a:spLocks noChangeArrowheads="1"/>
          </p:cNvSpPr>
          <p:nvPr/>
        </p:nvSpPr>
        <p:spPr bwMode="auto">
          <a:xfrm>
            <a:off x="3646115" y="3394341"/>
            <a:ext cx="1885950" cy="749300"/>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a:solidFill>
                  <a:srgbClr val="292929"/>
                </a:solidFill>
                <a:latin typeface="Trebuchet MS" panose="020B0603020202020204" pitchFamily="34" charset="0"/>
              </a:rPr>
              <a:t>Yalnızlık</a:t>
            </a: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20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20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132856"/>
            <a:ext cx="7920880" cy="4248472"/>
          </a:xfrm>
        </p:spPr>
        <p:txBody>
          <a:bodyPr>
            <a:normAutofit/>
          </a:bodyPr>
          <a:lstStyle/>
          <a:p>
            <a:r>
              <a:rPr lang="tr-TR" sz="2400" dirty="0" smtClean="0">
                <a:latin typeface="Times New Roman" pitchFamily="18" charset="0"/>
                <a:cs typeface="Times New Roman" pitchFamily="18" charset="0"/>
              </a:rPr>
              <a:t>Çocukluk korkulardan uzak olunması gereken özel bir zaman dilimidir.</a:t>
            </a:r>
          </a:p>
          <a:p>
            <a:r>
              <a:rPr lang="tr-TR" sz="2400" dirty="0" smtClean="0">
                <a:latin typeface="Times New Roman" pitchFamily="18" charset="0"/>
                <a:cs typeface="Times New Roman" pitchFamily="18" charset="0"/>
              </a:rPr>
              <a:t>Çocuklar şiddete uğradıklarında ya da tanık olduklarında ‘Neden ben?, Neden biz?’ sorusunu sorarlar. Ben değersizim, ben yanlışım gibi içsel atıflar yaparak cevaplandırırlar.</a:t>
            </a:r>
          </a:p>
          <a:p>
            <a:r>
              <a:rPr lang="tr-TR" sz="2400" dirty="0" smtClean="0">
                <a:latin typeface="Times New Roman" pitchFamily="18" charset="0"/>
                <a:cs typeface="Times New Roman" pitchFamily="18" charset="0"/>
              </a:rPr>
              <a:t>Yapılan araştırmalar şiddetin kuşaktan kuşağa aktarıldığını, çocukluk döneminde şiddete uğrayanların yetişkin olduklarında kendilerine şiddet uygulama ihtimali olan partnerler seçtiklerini göstermektedir.</a:t>
            </a:r>
            <a:endParaRPr lang="tr-TR" sz="24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2352003" y="225891"/>
            <a:ext cx="4572000" cy="1077218"/>
          </a:xfrm>
          <a:prstGeom prst="rect">
            <a:avLst/>
          </a:prstGeom>
        </p:spPr>
        <p:txBody>
          <a:bodyPr>
            <a:spAutoFit/>
          </a:bodyPr>
          <a:lstStyle/>
          <a:p>
            <a:pPr algn="ctr"/>
            <a:r>
              <a:rPr lang="tr-TR" sz="3200" dirty="0">
                <a:solidFill>
                  <a:schemeClr val="bg1"/>
                </a:solidFill>
                <a:latin typeface="Times New Roman" pitchFamily="18" charset="0"/>
                <a:cs typeface="Times New Roman" pitchFamily="18" charset="0"/>
              </a:rPr>
              <a:t>ŞİDDETİN </a:t>
            </a:r>
            <a:r>
              <a:rPr lang="tr-TR" sz="3200" dirty="0" smtClean="0">
                <a:solidFill>
                  <a:schemeClr val="bg1"/>
                </a:solidFill>
                <a:latin typeface="Times New Roman" pitchFamily="18" charset="0"/>
                <a:cs typeface="Times New Roman" pitchFamily="18" charset="0"/>
              </a:rPr>
              <a:t>ÇOCUKLAR ÜZERİNDEKİ </a:t>
            </a:r>
            <a:r>
              <a:rPr lang="tr-TR" sz="3200" dirty="0">
                <a:solidFill>
                  <a:schemeClr val="bg1"/>
                </a:solidFill>
                <a:latin typeface="Times New Roman" pitchFamily="18" charset="0"/>
                <a:cs typeface="Times New Roman" pitchFamily="18" charset="0"/>
              </a:rPr>
              <a:t>ETKİLERİ</a:t>
            </a: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7" name="5 Akış Çizelgesi: Sonlandırıcı"/>
          <p:cNvSpPr>
            <a:spLocks noChangeArrowheads="1"/>
          </p:cNvSpPr>
          <p:nvPr/>
        </p:nvSpPr>
        <p:spPr bwMode="auto">
          <a:xfrm>
            <a:off x="658545" y="2209589"/>
            <a:ext cx="2113253" cy="894903"/>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Düşük Benlik Saygısı</a:t>
            </a:r>
            <a:endParaRPr lang="tr-TR" altLang="tr-TR" sz="2100" b="1" dirty="0">
              <a:solidFill>
                <a:srgbClr val="292929"/>
              </a:solidFill>
              <a:latin typeface="Trebuchet MS" panose="020B0603020202020204" pitchFamily="34" charset="0"/>
            </a:endParaRPr>
          </a:p>
        </p:txBody>
      </p:sp>
      <p:sp>
        <p:nvSpPr>
          <p:cNvPr id="8" name="4 Akış Çizelgesi: Sonlandırıcı"/>
          <p:cNvSpPr>
            <a:spLocks noChangeArrowheads="1"/>
          </p:cNvSpPr>
          <p:nvPr/>
        </p:nvSpPr>
        <p:spPr bwMode="auto">
          <a:xfrm>
            <a:off x="107504" y="3573016"/>
            <a:ext cx="2036159" cy="977509"/>
          </a:xfrm>
          <a:prstGeom prst="flowChartTerminator">
            <a:avLst/>
          </a:prstGeom>
          <a:solidFill>
            <a:schemeClr val="accent5">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Duygu Düzenleme Zorlukları</a:t>
            </a:r>
            <a:endParaRPr lang="tr-TR" altLang="tr-TR" sz="2100" b="1" dirty="0">
              <a:solidFill>
                <a:srgbClr val="292929"/>
              </a:solidFill>
              <a:latin typeface="Trebuchet MS" panose="020B0603020202020204" pitchFamily="34" charset="0"/>
            </a:endParaRPr>
          </a:p>
        </p:txBody>
      </p:sp>
      <p:sp>
        <p:nvSpPr>
          <p:cNvPr id="5" name="Dikdörtgen 4"/>
          <p:cNvSpPr/>
          <p:nvPr/>
        </p:nvSpPr>
        <p:spPr>
          <a:xfrm>
            <a:off x="2267209" y="225891"/>
            <a:ext cx="4572000" cy="1077218"/>
          </a:xfrm>
          <a:prstGeom prst="rect">
            <a:avLst/>
          </a:prstGeom>
        </p:spPr>
        <p:txBody>
          <a:bodyPr>
            <a:spAutoFit/>
          </a:bodyPr>
          <a:lstStyle/>
          <a:p>
            <a:pPr algn="ctr"/>
            <a:r>
              <a:rPr lang="tr-TR" sz="3200" dirty="0">
                <a:solidFill>
                  <a:schemeClr val="bg1"/>
                </a:solidFill>
                <a:latin typeface="Times New Roman" pitchFamily="18" charset="0"/>
                <a:cs typeface="Times New Roman" pitchFamily="18" charset="0"/>
              </a:rPr>
              <a:t>ŞİDDETİN ÇOCUKLAR ÜZERİNDEKİ ETKİLERİ</a:t>
            </a:r>
          </a:p>
        </p:txBody>
      </p:sp>
      <p:sp>
        <p:nvSpPr>
          <p:cNvPr id="10" name="4 Akış Çizelgesi: Sonlandırıcı"/>
          <p:cNvSpPr>
            <a:spLocks noChangeArrowheads="1"/>
          </p:cNvSpPr>
          <p:nvPr/>
        </p:nvSpPr>
        <p:spPr bwMode="auto">
          <a:xfrm>
            <a:off x="2411760" y="3702483"/>
            <a:ext cx="1874128" cy="871537"/>
          </a:xfrm>
          <a:prstGeom prst="flowChartTerminator">
            <a:avLst/>
          </a:prstGeom>
          <a:solidFill>
            <a:schemeClr val="accent5">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Saldırganlık</a:t>
            </a:r>
            <a:endParaRPr lang="tr-TR" altLang="tr-TR" sz="2100" b="1" dirty="0">
              <a:solidFill>
                <a:srgbClr val="292929"/>
              </a:solidFill>
              <a:latin typeface="Trebuchet MS" panose="020B0603020202020204" pitchFamily="34" charset="0"/>
            </a:endParaRPr>
          </a:p>
        </p:txBody>
      </p:sp>
      <p:sp>
        <p:nvSpPr>
          <p:cNvPr id="11" name="4 Akış Çizelgesi: Sonlandırıcı"/>
          <p:cNvSpPr>
            <a:spLocks noChangeArrowheads="1"/>
          </p:cNvSpPr>
          <p:nvPr/>
        </p:nvSpPr>
        <p:spPr bwMode="auto">
          <a:xfrm>
            <a:off x="4553208" y="3694950"/>
            <a:ext cx="1963007" cy="958186"/>
          </a:xfrm>
          <a:prstGeom prst="flowChartTerminator">
            <a:avLst/>
          </a:prstGeom>
          <a:solidFill>
            <a:schemeClr val="accent5">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Düşük Akademik Başarı</a:t>
            </a:r>
            <a:endParaRPr lang="tr-TR" altLang="tr-TR" sz="2100" b="1" dirty="0">
              <a:solidFill>
                <a:srgbClr val="292929"/>
              </a:solidFill>
              <a:latin typeface="Trebuchet MS" panose="020B0603020202020204" pitchFamily="34" charset="0"/>
            </a:endParaRPr>
          </a:p>
        </p:txBody>
      </p:sp>
      <p:sp>
        <p:nvSpPr>
          <p:cNvPr id="12" name="4 Akış Çizelgesi: Sonlandırıcı"/>
          <p:cNvSpPr>
            <a:spLocks noChangeArrowheads="1"/>
          </p:cNvSpPr>
          <p:nvPr/>
        </p:nvSpPr>
        <p:spPr bwMode="auto">
          <a:xfrm>
            <a:off x="6677597" y="3723871"/>
            <a:ext cx="2304256" cy="981723"/>
          </a:xfrm>
          <a:prstGeom prst="flowChartTerminator">
            <a:avLst/>
          </a:prstGeom>
          <a:solidFill>
            <a:schemeClr val="accent5">
              <a:lumMod val="20000"/>
              <a:lumOff val="80000"/>
            </a:schemeClr>
          </a:solidFill>
          <a:ln w="25400">
            <a:solidFill>
              <a:srgbClr val="FF9900"/>
            </a:solidFill>
            <a:miter lim="800000"/>
            <a:headEnd/>
            <a:tailEnd/>
          </a:ln>
          <a:effectLst>
            <a:prstShdw prst="shdw17" dist="17961" dir="13500000">
              <a:srgbClr val="995C00">
                <a:alpha val="74997"/>
              </a:srgbClr>
            </a:prstShdw>
          </a:effec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Şiddete Karşı Duyarsızlaşma</a:t>
            </a:r>
            <a:endParaRPr lang="tr-TR" altLang="tr-TR" sz="2100" b="1" dirty="0">
              <a:solidFill>
                <a:srgbClr val="292929"/>
              </a:solidFill>
              <a:latin typeface="Trebuchet MS" panose="020B0603020202020204" pitchFamily="34" charset="0"/>
            </a:endParaRPr>
          </a:p>
        </p:txBody>
      </p:sp>
      <p:sp>
        <p:nvSpPr>
          <p:cNvPr id="13" name="5 Akış Çizelgesi: Sonlandırıcı"/>
          <p:cNvSpPr>
            <a:spLocks noChangeArrowheads="1"/>
          </p:cNvSpPr>
          <p:nvPr/>
        </p:nvSpPr>
        <p:spPr bwMode="auto">
          <a:xfrm>
            <a:off x="971600" y="5373216"/>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Umutsuzluk</a:t>
            </a:r>
            <a:endParaRPr lang="tr-TR" altLang="tr-TR" sz="2100" b="1" dirty="0">
              <a:solidFill>
                <a:srgbClr val="292929"/>
              </a:solidFill>
              <a:latin typeface="Trebuchet MS" panose="020B0603020202020204" pitchFamily="34" charset="0"/>
            </a:endParaRPr>
          </a:p>
        </p:txBody>
      </p:sp>
      <p:sp>
        <p:nvSpPr>
          <p:cNvPr id="14" name="5 Akış Çizelgesi: Sonlandırıcı"/>
          <p:cNvSpPr>
            <a:spLocks noChangeArrowheads="1"/>
          </p:cNvSpPr>
          <p:nvPr/>
        </p:nvSpPr>
        <p:spPr bwMode="auto">
          <a:xfrm>
            <a:off x="3491880" y="2281598"/>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Suça Yönelme</a:t>
            </a:r>
            <a:endParaRPr lang="tr-TR" altLang="tr-TR" sz="2100" b="1" dirty="0">
              <a:solidFill>
                <a:srgbClr val="292929"/>
              </a:solidFill>
              <a:latin typeface="Trebuchet MS" panose="020B0603020202020204" pitchFamily="34" charset="0"/>
            </a:endParaRPr>
          </a:p>
        </p:txBody>
      </p:sp>
      <p:sp>
        <p:nvSpPr>
          <p:cNvPr id="15" name="5 Akış Çizelgesi: Sonlandırıcı"/>
          <p:cNvSpPr>
            <a:spLocks noChangeArrowheads="1"/>
          </p:cNvSpPr>
          <p:nvPr/>
        </p:nvSpPr>
        <p:spPr bwMode="auto">
          <a:xfrm>
            <a:off x="3610233" y="5320921"/>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Kaygı</a:t>
            </a:r>
            <a:endParaRPr lang="tr-TR" altLang="tr-TR" sz="2100" b="1" dirty="0">
              <a:solidFill>
                <a:srgbClr val="292929"/>
              </a:solidFill>
              <a:latin typeface="Trebuchet MS" panose="020B0603020202020204" pitchFamily="34" charset="0"/>
            </a:endParaRPr>
          </a:p>
        </p:txBody>
      </p:sp>
      <p:sp>
        <p:nvSpPr>
          <p:cNvPr id="16" name="5 Akış Çizelgesi: Sonlandırıcı"/>
          <p:cNvSpPr>
            <a:spLocks noChangeArrowheads="1"/>
          </p:cNvSpPr>
          <p:nvPr/>
        </p:nvSpPr>
        <p:spPr bwMode="auto">
          <a:xfrm>
            <a:off x="6156176" y="5301208"/>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Risk Alma</a:t>
            </a:r>
            <a:endParaRPr lang="tr-TR" altLang="tr-TR" sz="2100" b="1" dirty="0">
              <a:solidFill>
                <a:srgbClr val="292929"/>
              </a:solidFill>
              <a:latin typeface="Trebuchet MS" panose="020B0603020202020204" pitchFamily="34" charset="0"/>
            </a:endParaRPr>
          </a:p>
        </p:txBody>
      </p:sp>
      <p:sp>
        <p:nvSpPr>
          <p:cNvPr id="17" name="5 Akış Çizelgesi: Sonlandırıcı"/>
          <p:cNvSpPr>
            <a:spLocks noChangeArrowheads="1"/>
          </p:cNvSpPr>
          <p:nvPr/>
        </p:nvSpPr>
        <p:spPr bwMode="auto">
          <a:xfrm>
            <a:off x="6012160" y="2276872"/>
            <a:ext cx="1885950" cy="750887"/>
          </a:xfrm>
          <a:prstGeom prst="flowChartTerminator">
            <a:avLst/>
          </a:prstGeom>
          <a:solidFill>
            <a:schemeClr val="accent6">
              <a:lumMod val="40000"/>
              <a:lumOff val="60000"/>
            </a:schemeClr>
          </a:solidFill>
          <a:ln>
            <a:noFill/>
          </a:ln>
          <a:effectLst>
            <a:prstShdw prst="shdw17" dist="17961" dir="13500000">
              <a:srgbClr val="997A00">
                <a:alpha val="74997"/>
              </a:srgbClr>
            </a:prstShdw>
          </a:effectLst>
          <a:extLst/>
        </p:spPr>
        <p:txBody>
          <a:bodyPr lIns="91435" tIns="45717" rIns="91435" bIns="45717" anchor="ct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100" b="1" dirty="0" smtClean="0">
                <a:solidFill>
                  <a:srgbClr val="292929"/>
                </a:solidFill>
                <a:latin typeface="Trebuchet MS" panose="020B0603020202020204" pitchFamily="34" charset="0"/>
              </a:rPr>
              <a:t>Uyum sorunları</a:t>
            </a:r>
            <a:endParaRPr lang="tr-TR" altLang="tr-TR" sz="2100" b="1" dirty="0">
              <a:solidFill>
                <a:srgbClr val="292929"/>
              </a:solidFill>
              <a:latin typeface="Trebuchet MS" panose="020B0603020202020204" pitchFamily="34"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20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20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20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930" y="1700808"/>
            <a:ext cx="7219591" cy="2304256"/>
          </a:xfrm>
          <a:ln>
            <a:solidFill>
              <a:srgbClr val="C0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tr-TR" sz="2400" dirty="0" smtClean="0">
                <a:latin typeface="Times New Roman" pitchFamily="18" charset="0"/>
                <a:cs typeface="Times New Roman" pitchFamily="18" charset="0"/>
              </a:rPr>
              <a:t>1.Çocuğun Bireysel Özellikleri ve İçsel Kaynakları </a:t>
            </a:r>
          </a:p>
          <a:p>
            <a:pPr marL="0" indent="0">
              <a:buNone/>
            </a:pPr>
            <a:r>
              <a:rPr lang="tr-TR" sz="2400" dirty="0" smtClean="0">
                <a:latin typeface="Times New Roman" pitchFamily="18" charset="0"/>
                <a:cs typeface="Times New Roman" pitchFamily="18" charset="0"/>
              </a:rPr>
              <a:t>(Mizaç, Cinsiyet, Kişilerarası Beceriler, Zihinsel Gelişim Düzeyi)</a:t>
            </a:r>
          </a:p>
          <a:p>
            <a:pPr marL="0" indent="0">
              <a:buNone/>
            </a:pPr>
            <a:r>
              <a:rPr lang="tr-TR" sz="2400" dirty="0" smtClean="0">
                <a:latin typeface="Times New Roman" pitchFamily="18" charset="0"/>
                <a:cs typeface="Times New Roman" pitchFamily="18" charset="0"/>
              </a:rPr>
              <a:t>2.Çocuğu Önemseyen Bir Yetişkinin Varlığı</a:t>
            </a:r>
          </a:p>
          <a:p>
            <a:pPr marL="0" indent="0">
              <a:buNone/>
            </a:pPr>
            <a:r>
              <a:rPr lang="tr-TR" sz="2400" dirty="0" smtClean="0">
                <a:latin typeface="Times New Roman" pitchFamily="18" charset="0"/>
                <a:cs typeface="Times New Roman" pitchFamily="18" charset="0"/>
              </a:rPr>
              <a:t>3.Güvenli Bir Sosyal Çevre Yaşadıkları Çevre</a:t>
            </a:r>
            <a:endParaRPr lang="tr-TR" sz="24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059832" y="287446"/>
            <a:ext cx="2520280" cy="954107"/>
          </a:xfrm>
          <a:prstGeom prst="rect">
            <a:avLst/>
          </a:prstGeom>
          <a:noFill/>
        </p:spPr>
        <p:txBody>
          <a:bodyPr wrap="square" rtlCol="0">
            <a:spAutoFit/>
          </a:bodyPr>
          <a:lstStyle/>
          <a:p>
            <a:pPr algn="ctr"/>
            <a:r>
              <a:rPr lang="tr-TR" sz="2800" dirty="0" smtClean="0">
                <a:solidFill>
                  <a:schemeClr val="bg1"/>
                </a:solidFill>
                <a:latin typeface="Times New Roman" pitchFamily="18" charset="0"/>
                <a:cs typeface="Times New Roman" pitchFamily="18" charset="0"/>
              </a:rPr>
              <a:t>KORUYUCU FAKTÖRLER</a:t>
            </a:r>
            <a:endParaRPr lang="tr-TR" sz="2800" dirty="0">
              <a:solidFill>
                <a:schemeClr val="bg1"/>
              </a:solidFill>
              <a:latin typeface="Times New Roman" pitchFamily="18" charset="0"/>
              <a:cs typeface="Times New Roman" pitchFamily="18" charset="0"/>
            </a:endParaRPr>
          </a:p>
        </p:txBody>
      </p:sp>
      <p:sp>
        <p:nvSpPr>
          <p:cNvPr id="5" name="Metin kutusu 4"/>
          <p:cNvSpPr txBox="1"/>
          <p:nvPr/>
        </p:nvSpPr>
        <p:spPr>
          <a:xfrm>
            <a:off x="683568" y="4509120"/>
            <a:ext cx="7716331" cy="1938992"/>
          </a:xfrm>
          <a:prstGeom prst="rect">
            <a:avLst/>
          </a:prstGeom>
          <a:noFill/>
        </p:spPr>
        <p:txBody>
          <a:bodyPr wrap="square" rtlCol="0">
            <a:spAutoFit/>
          </a:bodyPr>
          <a:lstStyle/>
          <a:p>
            <a:r>
              <a:rPr lang="tr-TR" sz="2400" dirty="0" smtClean="0">
                <a:latin typeface="Times New Roman" pitchFamily="18" charset="0"/>
                <a:cs typeface="Times New Roman" pitchFamily="18" charset="0"/>
              </a:rPr>
              <a:t>Çocuğa ebeveynlik eden destekleyici bir yetişkinin varlığında olumsuz koşullar içinde bile olsa çocuğun bilişsel ve sosyal gelişimine uygun şekilde ilerleyeceği bilinmektedir.  Okul ve arkadaşlarından gelecek sosyal destek de çocuk açısından büyük önem taşımaktadır.</a:t>
            </a:r>
            <a:endParaRPr lang="tr-TR" sz="2400" dirty="0">
              <a:latin typeface="Times New Roman" pitchFamily="18" charset="0"/>
              <a:cs typeface="Times New Roman" pitchFamily="18" charset="0"/>
            </a:endParaRPr>
          </a:p>
        </p:txBody>
      </p:sp>
      <p:sp>
        <p:nvSpPr>
          <p:cNvPr id="7" name="Sağ Ok 6"/>
          <p:cNvSpPr/>
          <p:nvPr/>
        </p:nvSpPr>
        <p:spPr>
          <a:xfrm>
            <a:off x="179512" y="5013176"/>
            <a:ext cx="504056" cy="36004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131840" y="287446"/>
            <a:ext cx="3223147" cy="954107"/>
          </a:xfrm>
          <a:prstGeom prst="rect">
            <a:avLst/>
          </a:prstGeom>
          <a:noFill/>
        </p:spPr>
        <p:txBody>
          <a:bodyPr wrap="square" rtlCol="0">
            <a:spAutoFit/>
          </a:bodyPr>
          <a:lstStyle/>
          <a:p>
            <a:pPr algn="ctr"/>
            <a:r>
              <a:rPr lang="tr-TR" sz="2800" dirty="0" smtClean="0">
                <a:solidFill>
                  <a:schemeClr val="bg1"/>
                </a:solidFill>
                <a:latin typeface="Times New Roman" pitchFamily="18" charset="0"/>
                <a:cs typeface="Times New Roman" pitchFamily="18" charset="0"/>
              </a:rPr>
              <a:t>YASAL DÜZENLEMELER</a:t>
            </a:r>
            <a:endParaRPr lang="tr-TR" sz="2800" dirty="0">
              <a:solidFill>
                <a:schemeClr val="bg1"/>
              </a:solidFill>
              <a:latin typeface="Times New Roman" pitchFamily="18" charset="0"/>
              <a:cs typeface="Times New Roman" pitchFamily="18" charset="0"/>
            </a:endParaRPr>
          </a:p>
        </p:txBody>
      </p:sp>
      <p:sp>
        <p:nvSpPr>
          <p:cNvPr id="7" name="Metin kutusu 2"/>
          <p:cNvSpPr txBox="1">
            <a:spLocks noGrp="1" noChangeArrowheads="1"/>
          </p:cNvSpPr>
          <p:nvPr>
            <p:ph idx="1"/>
          </p:nvPr>
        </p:nvSpPr>
        <p:spPr bwMode="auto">
          <a:xfrm>
            <a:off x="592396" y="1772816"/>
            <a:ext cx="792162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Calibri" panose="020F050202020403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rPr>
              <a:t>T.C. Anayasası</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rPr>
              <a:t>Türk Medeni Kanunu</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rPr>
              <a:t>İş Kanunu </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rPr>
              <a:t>Türk Ceza Kanunu</a:t>
            </a:r>
          </a:p>
          <a:p>
            <a:pPr>
              <a:lnSpc>
                <a:spcPct val="150000"/>
              </a:lnSpc>
              <a:spcBef>
                <a:spcPct val="0"/>
              </a:spcBef>
              <a:buClr>
                <a:srgbClr val="000000"/>
              </a:buClr>
              <a:buFont typeface="Wingdings" panose="05000000000000000000" pitchFamily="2" charset="2"/>
              <a:buChar char="Ø"/>
            </a:pPr>
            <a:r>
              <a:rPr lang="tr-TR" altLang="tr-TR" sz="2800" dirty="0">
                <a:solidFill>
                  <a:srgbClr val="000000"/>
                </a:solidFill>
              </a:rPr>
              <a:t>6284 Sayılı Ailenin Korunması ve Kadına Karşı Şiddetin Önlenmesine Dair </a:t>
            </a:r>
            <a:r>
              <a:rPr lang="tr-TR" altLang="tr-TR" sz="2800" dirty="0" smtClean="0">
                <a:solidFill>
                  <a:srgbClr val="000000"/>
                </a:solidFill>
              </a:rPr>
              <a:t>Kanunla düzenlenmiştir.</a:t>
            </a:r>
            <a:endParaRPr lang="tr-TR" altLang="tr-TR" sz="2800" dirty="0">
              <a:solidFill>
                <a:srgbClr val="000000"/>
              </a:solidFill>
            </a:endParaRPr>
          </a:p>
        </p:txBody>
      </p:sp>
      <p:pic>
        <p:nvPicPr>
          <p:cNvPr id="8" name="Picture 2" descr="mevzuat icon ile ilgili görsel sonucu"/>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197994" y="2060848"/>
            <a:ext cx="2313985" cy="2088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1988840"/>
            <a:ext cx="7920880" cy="4248472"/>
          </a:xfrm>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tr-TR" sz="2800" dirty="0" smtClean="0">
                <a:latin typeface="Times New Roman" pitchFamily="18" charset="0"/>
                <a:cs typeface="Times New Roman" pitchFamily="18" charset="0"/>
              </a:rPr>
              <a:t>1)Şiddetin Tanımı</a:t>
            </a:r>
          </a:p>
          <a:p>
            <a:pPr marL="0" indent="0">
              <a:buNone/>
            </a:pPr>
            <a:r>
              <a:rPr lang="tr-TR" sz="2800" dirty="0" smtClean="0">
                <a:latin typeface="Times New Roman" pitchFamily="18" charset="0"/>
                <a:cs typeface="Times New Roman" pitchFamily="18" charset="0"/>
              </a:rPr>
              <a:t>2) İstatistikler</a:t>
            </a:r>
          </a:p>
          <a:p>
            <a:pPr marL="0" indent="0">
              <a:buNone/>
            </a:pPr>
            <a:r>
              <a:rPr lang="tr-TR" sz="2800" dirty="0" smtClean="0">
                <a:latin typeface="Times New Roman" pitchFamily="18" charset="0"/>
                <a:cs typeface="Times New Roman" pitchFamily="18" charset="0"/>
              </a:rPr>
              <a:t>3)Şiddetin Türleri</a:t>
            </a:r>
          </a:p>
          <a:p>
            <a:pPr marL="0" indent="0">
              <a:buNone/>
            </a:pPr>
            <a:r>
              <a:rPr lang="tr-TR" sz="2800" dirty="0" smtClean="0">
                <a:latin typeface="Times New Roman" pitchFamily="18" charset="0"/>
                <a:cs typeface="Times New Roman" pitchFamily="18" charset="0"/>
              </a:rPr>
              <a:t>4)Şiddetin Yetişkinler Üzerindeki Etkileri</a:t>
            </a:r>
          </a:p>
          <a:p>
            <a:pPr marL="0" indent="0">
              <a:buNone/>
            </a:pPr>
            <a:r>
              <a:rPr lang="tr-TR" sz="2800" dirty="0" smtClean="0">
                <a:latin typeface="Times New Roman" pitchFamily="18" charset="0"/>
                <a:cs typeface="Times New Roman" pitchFamily="18" charset="0"/>
              </a:rPr>
              <a:t>5)Şiddetin Çocuklar Üzerindeki Etkileri</a:t>
            </a:r>
          </a:p>
          <a:p>
            <a:pPr marL="0" indent="0">
              <a:buNone/>
            </a:pPr>
            <a:r>
              <a:rPr lang="tr-TR" sz="2800" dirty="0" smtClean="0">
                <a:latin typeface="Times New Roman" pitchFamily="18" charset="0"/>
                <a:cs typeface="Times New Roman" pitchFamily="18" charset="0"/>
              </a:rPr>
              <a:t>6)Yasal Mekanizmalar </a:t>
            </a:r>
          </a:p>
          <a:p>
            <a:pPr marL="0" indent="0">
              <a:buNone/>
            </a:pPr>
            <a:r>
              <a:rPr lang="tr-TR" sz="2800" dirty="0" smtClean="0">
                <a:latin typeface="Times New Roman" pitchFamily="18" charset="0"/>
                <a:cs typeface="Times New Roman" pitchFamily="18" charset="0"/>
              </a:rPr>
              <a:t>7)Kurumsal Mekanizmalar</a:t>
            </a:r>
            <a:endParaRPr lang="tr-TR" sz="28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056919" y="472112"/>
            <a:ext cx="3168352"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SUNUM AKIŞI</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90325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331640" y="7639"/>
            <a:ext cx="6303823" cy="2246769"/>
          </a:xfrm>
          <a:prstGeom prst="rect">
            <a:avLst/>
          </a:prstGeom>
          <a:noFill/>
        </p:spPr>
        <p:txBody>
          <a:bodyPr wrap="square" rtlCol="0">
            <a:spAutoFit/>
          </a:bodyPr>
          <a:lstStyle/>
          <a:p>
            <a:pPr algn="ctr">
              <a:spcBef>
                <a:spcPct val="0"/>
              </a:spcBef>
            </a:pPr>
            <a:r>
              <a:rPr lang="tr-TR" altLang="tr-TR" sz="2800" dirty="0">
                <a:solidFill>
                  <a:schemeClr val="bg1"/>
                </a:solidFill>
                <a:latin typeface="Times New Roman" pitchFamily="18" charset="0"/>
                <a:cs typeface="Times New Roman" pitchFamily="18" charset="0"/>
              </a:rPr>
              <a:t>6284 sayılı Kanun Ailenin </a:t>
            </a:r>
            <a:endParaRPr lang="tr-TR" altLang="tr-TR" sz="2800" dirty="0" smtClean="0">
              <a:solidFill>
                <a:schemeClr val="bg1"/>
              </a:solidFill>
              <a:latin typeface="Times New Roman" pitchFamily="18" charset="0"/>
              <a:cs typeface="Times New Roman" pitchFamily="18" charset="0"/>
            </a:endParaRPr>
          </a:p>
          <a:p>
            <a:pPr algn="ctr">
              <a:spcBef>
                <a:spcPct val="0"/>
              </a:spcBef>
            </a:pPr>
            <a:r>
              <a:rPr lang="tr-TR" altLang="tr-TR" sz="2800" dirty="0" smtClean="0">
                <a:solidFill>
                  <a:schemeClr val="bg1"/>
                </a:solidFill>
                <a:latin typeface="Times New Roman" pitchFamily="18" charset="0"/>
                <a:cs typeface="Times New Roman" pitchFamily="18" charset="0"/>
              </a:rPr>
              <a:t>Korunması </a:t>
            </a:r>
            <a:r>
              <a:rPr lang="tr-TR" altLang="tr-TR" sz="2800" dirty="0">
                <a:solidFill>
                  <a:schemeClr val="bg1"/>
                </a:solidFill>
                <a:latin typeface="Times New Roman" pitchFamily="18" charset="0"/>
                <a:cs typeface="Times New Roman" pitchFamily="18" charset="0"/>
              </a:rPr>
              <a:t>ve Kadına Karşı </a:t>
            </a:r>
            <a:r>
              <a:rPr lang="tr-TR" altLang="tr-TR" sz="2800" dirty="0" smtClean="0">
                <a:solidFill>
                  <a:schemeClr val="bg1"/>
                </a:solidFill>
                <a:latin typeface="Times New Roman" pitchFamily="18" charset="0"/>
                <a:cs typeface="Times New Roman" pitchFamily="18" charset="0"/>
              </a:rPr>
              <a:t>Şiddetin Önlenmesine </a:t>
            </a:r>
            <a:r>
              <a:rPr lang="tr-TR" altLang="tr-TR" sz="2800" dirty="0">
                <a:solidFill>
                  <a:schemeClr val="bg1"/>
                </a:solidFill>
                <a:latin typeface="Times New Roman" pitchFamily="18" charset="0"/>
                <a:cs typeface="Times New Roman" pitchFamily="18" charset="0"/>
              </a:rPr>
              <a:t>Dair Kanun</a:t>
            </a:r>
          </a:p>
          <a:p>
            <a:pPr algn="ctr">
              <a:spcBef>
                <a:spcPct val="0"/>
              </a:spcBef>
            </a:pPr>
            <a:endParaRPr lang="tr-TR" altLang="tr-TR" sz="2800" dirty="0">
              <a:solidFill>
                <a:srgbClr val="000000"/>
              </a:solidFill>
              <a:latin typeface="Times New Roman" pitchFamily="18" charset="0"/>
              <a:cs typeface="Times New Roman" pitchFamily="18" charset="0"/>
            </a:endParaRPr>
          </a:p>
          <a:p>
            <a:pPr algn="ctr"/>
            <a:endParaRPr lang="tr-TR" sz="2800" dirty="0">
              <a:latin typeface="Times New Roman" pitchFamily="18" charset="0"/>
              <a:cs typeface="Times New Roman" pitchFamily="18" charset="0"/>
            </a:endParaRPr>
          </a:p>
        </p:txBody>
      </p:sp>
      <p:sp>
        <p:nvSpPr>
          <p:cNvPr id="8" name="Metin kutusu 2"/>
          <p:cNvSpPr txBox="1">
            <a:spLocks noGrp="1" noChangeArrowheads="1"/>
          </p:cNvSpPr>
          <p:nvPr>
            <p:ph idx="1"/>
          </p:nvPr>
        </p:nvSpPr>
        <p:spPr bwMode="auto">
          <a:xfrm>
            <a:off x="522738" y="2060848"/>
            <a:ext cx="792162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Calibri"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tr-TR" altLang="tr-TR" sz="2600" dirty="0">
              <a:solidFill>
                <a:srgbClr val="C00000"/>
              </a:solidFill>
              <a:latin typeface="Times New Roman" pitchFamily="18" charset="0"/>
              <a:cs typeface="Times New Roman" pitchFamily="18" charset="0"/>
            </a:endParaRPr>
          </a:p>
          <a:p>
            <a:pPr eaLnBrk="1" hangingPunct="1">
              <a:spcBef>
                <a:spcPct val="0"/>
              </a:spcBef>
              <a:buFontTx/>
              <a:buChar char="-"/>
            </a:pPr>
            <a:r>
              <a:rPr lang="tr-TR" altLang="tr-TR" sz="2600" dirty="0">
                <a:solidFill>
                  <a:srgbClr val="000000"/>
                </a:solidFill>
                <a:latin typeface="Times New Roman" pitchFamily="18" charset="0"/>
                <a:cs typeface="Times New Roman" pitchFamily="18" charset="0"/>
              </a:rPr>
              <a:t>şiddete uğrayan </a:t>
            </a:r>
          </a:p>
          <a:p>
            <a:pPr eaLnBrk="1" hangingPunct="1">
              <a:spcBef>
                <a:spcPct val="0"/>
              </a:spcBef>
              <a:buFontTx/>
              <a:buChar char="-"/>
            </a:pPr>
            <a:r>
              <a:rPr lang="tr-TR" altLang="tr-TR" sz="2600" dirty="0">
                <a:solidFill>
                  <a:srgbClr val="000000"/>
                </a:solidFill>
                <a:latin typeface="Times New Roman" pitchFamily="18" charset="0"/>
                <a:cs typeface="Times New Roman" pitchFamily="18" charset="0"/>
              </a:rPr>
              <a:t>şiddete uğrama tehlikesi bulunan </a:t>
            </a:r>
          </a:p>
          <a:p>
            <a:pPr eaLnBrk="1" hangingPunct="1">
              <a:spcBef>
                <a:spcPct val="0"/>
              </a:spcBef>
              <a:buNone/>
            </a:pPr>
            <a:endParaRPr lang="tr-TR" altLang="tr-TR" sz="2600" dirty="0">
              <a:solidFill>
                <a:srgbClr val="000000"/>
              </a:solidFill>
              <a:latin typeface="Times New Roman" pitchFamily="18" charset="0"/>
              <a:cs typeface="Times New Roman" pitchFamily="18" charset="0"/>
            </a:endParaRPr>
          </a:p>
          <a:p>
            <a:pPr eaLnBrk="1" hangingPunct="1">
              <a:spcBef>
                <a:spcPct val="0"/>
              </a:spcBef>
              <a:buFontTx/>
              <a:buNone/>
            </a:pPr>
            <a:r>
              <a:rPr lang="tr-TR" altLang="tr-TR" sz="2600" b="1" dirty="0" smtClean="0">
                <a:solidFill>
                  <a:srgbClr val="77933C"/>
                </a:solidFill>
                <a:latin typeface="Times New Roman" pitchFamily="18" charset="0"/>
                <a:cs typeface="Times New Roman" pitchFamily="18" charset="0"/>
              </a:rPr>
              <a:t>    kadınların</a:t>
            </a:r>
            <a:r>
              <a:rPr lang="tr-TR" altLang="tr-TR" sz="2600" dirty="0">
                <a:solidFill>
                  <a:srgbClr val="000000"/>
                </a:solidFill>
                <a:latin typeface="Times New Roman" pitchFamily="18" charset="0"/>
                <a:cs typeface="Times New Roman" pitchFamily="18" charset="0"/>
              </a:rPr>
              <a:t>, </a:t>
            </a:r>
            <a:r>
              <a:rPr lang="tr-TR" altLang="tr-TR" sz="2600" b="1" dirty="0">
                <a:solidFill>
                  <a:srgbClr val="E46C0A"/>
                </a:solidFill>
                <a:latin typeface="Times New Roman" pitchFamily="18" charset="0"/>
                <a:cs typeface="Times New Roman" pitchFamily="18" charset="0"/>
              </a:rPr>
              <a:t>çocukların</a:t>
            </a:r>
            <a:r>
              <a:rPr lang="tr-TR" altLang="tr-TR" sz="2600" dirty="0">
                <a:solidFill>
                  <a:srgbClr val="000000"/>
                </a:solidFill>
                <a:latin typeface="Times New Roman" pitchFamily="18" charset="0"/>
                <a:cs typeface="Times New Roman" pitchFamily="18" charset="0"/>
              </a:rPr>
              <a:t>, </a:t>
            </a:r>
            <a:r>
              <a:rPr lang="tr-TR" altLang="tr-TR" sz="2600" b="1" dirty="0">
                <a:solidFill>
                  <a:srgbClr val="B3A2C7"/>
                </a:solidFill>
                <a:latin typeface="Times New Roman" pitchFamily="18" charset="0"/>
                <a:cs typeface="Times New Roman" pitchFamily="18" charset="0"/>
              </a:rPr>
              <a:t>aile bireylerinin </a:t>
            </a:r>
            <a:r>
              <a:rPr lang="tr-TR" altLang="tr-TR" sz="2600" dirty="0">
                <a:solidFill>
                  <a:srgbClr val="000000"/>
                </a:solidFill>
                <a:latin typeface="Times New Roman" pitchFamily="18" charset="0"/>
                <a:cs typeface="Times New Roman" pitchFamily="18" charset="0"/>
              </a:rPr>
              <a:t>ve </a:t>
            </a:r>
            <a:r>
              <a:rPr lang="tr-TR" altLang="tr-TR" sz="2600" b="1" dirty="0">
                <a:solidFill>
                  <a:srgbClr val="31859C"/>
                </a:solidFill>
                <a:latin typeface="Times New Roman" pitchFamily="18" charset="0"/>
                <a:cs typeface="Times New Roman" pitchFamily="18" charset="0"/>
              </a:rPr>
              <a:t>tek</a:t>
            </a:r>
            <a:r>
              <a:rPr lang="tr-TR" altLang="tr-TR" sz="2600" dirty="0">
                <a:solidFill>
                  <a:srgbClr val="31859C"/>
                </a:solidFill>
                <a:latin typeface="Times New Roman" pitchFamily="18" charset="0"/>
                <a:cs typeface="Times New Roman" pitchFamily="18" charset="0"/>
              </a:rPr>
              <a:t> </a:t>
            </a:r>
            <a:r>
              <a:rPr lang="tr-TR" altLang="tr-TR" sz="2600" b="1" dirty="0">
                <a:solidFill>
                  <a:srgbClr val="31859C"/>
                </a:solidFill>
                <a:latin typeface="Times New Roman" pitchFamily="18" charset="0"/>
                <a:cs typeface="Times New Roman" pitchFamily="18" charset="0"/>
              </a:rPr>
              <a:t>taraflı ısrarlı takip mağduru </a:t>
            </a:r>
            <a:r>
              <a:rPr lang="tr-TR" altLang="tr-TR" sz="2600" dirty="0">
                <a:solidFill>
                  <a:srgbClr val="000000"/>
                </a:solidFill>
                <a:latin typeface="Times New Roman" pitchFamily="18" charset="0"/>
                <a:cs typeface="Times New Roman" pitchFamily="18" charset="0"/>
              </a:rPr>
              <a:t>olan kişilerin korunması ve bu kişilere yönelik şiddetin önlenmesi amacıyla alınacak tedbirlere ilişkin usul ve esasları </a:t>
            </a:r>
            <a:r>
              <a:rPr lang="tr-TR" altLang="tr-TR" sz="2600" dirty="0" smtClean="0">
                <a:solidFill>
                  <a:srgbClr val="000000"/>
                </a:solidFill>
                <a:latin typeface="Times New Roman" pitchFamily="18" charset="0"/>
                <a:cs typeface="Times New Roman" pitchFamily="18" charset="0"/>
              </a:rPr>
              <a:t>düzenler.</a:t>
            </a:r>
            <a:endParaRPr lang="tr-TR" altLang="tr-TR" sz="26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699792" y="39474"/>
            <a:ext cx="4392487" cy="1384995"/>
          </a:xfrm>
          <a:prstGeom prst="rect">
            <a:avLst/>
          </a:prstGeom>
          <a:noFill/>
        </p:spPr>
        <p:txBody>
          <a:bodyPr wrap="square" rtlCol="0">
            <a:spAutoFit/>
          </a:bodyPr>
          <a:lstStyle/>
          <a:p>
            <a:pPr algn="ctr"/>
            <a:r>
              <a:rPr lang="tr-TR" sz="2800" dirty="0" smtClean="0">
                <a:solidFill>
                  <a:schemeClr val="bg1"/>
                </a:solidFill>
                <a:latin typeface="Times New Roman" pitchFamily="18" charset="0"/>
                <a:cs typeface="Times New Roman" pitchFamily="18" charset="0"/>
              </a:rPr>
              <a:t>ERKEN YAŞTA EVLİLİKLER İLE İLGİLİ YASAL DÜZENLEME</a:t>
            </a:r>
            <a:endParaRPr lang="tr-TR" sz="2800" dirty="0">
              <a:solidFill>
                <a:schemeClr val="bg1"/>
              </a:solidFill>
              <a:latin typeface="Times New Roman" pitchFamily="18" charset="0"/>
              <a:cs typeface="Times New Roman" pitchFamily="18" charset="0"/>
            </a:endParaRPr>
          </a:p>
        </p:txBody>
      </p:sp>
      <p:sp>
        <p:nvSpPr>
          <p:cNvPr id="5" name="Dikdörtgen 4"/>
          <p:cNvSpPr/>
          <p:nvPr/>
        </p:nvSpPr>
        <p:spPr>
          <a:xfrm>
            <a:off x="2286000" y="2967335"/>
            <a:ext cx="4572000" cy="923330"/>
          </a:xfrm>
          <a:prstGeom prst="rect">
            <a:avLst/>
          </a:prstGeom>
        </p:spPr>
        <p:txBody>
          <a:bodyPr>
            <a:spAutoFit/>
          </a:bodyPr>
          <a:lstStyle/>
          <a:p>
            <a:pPr algn="ctr">
              <a:spcBef>
                <a:spcPct val="0"/>
              </a:spcBef>
            </a:pPr>
            <a:r>
              <a:rPr lang="tr-TR" altLang="tr-TR" u="sng" dirty="0">
                <a:solidFill>
                  <a:schemeClr val="bg1"/>
                </a:solidFill>
              </a:rPr>
              <a:t>6284 sayılı Kanun Ailenin Korunması ve Kadına Karşı Şiddetin Önlenmesine Dair Kanun</a:t>
            </a:r>
          </a:p>
          <a:p>
            <a:pPr algn="ctr">
              <a:spcBef>
                <a:spcPct val="0"/>
              </a:spcBef>
            </a:pPr>
            <a:endParaRPr lang="tr-TR" altLang="tr-TR" u="sng" dirty="0">
              <a:solidFill>
                <a:srgbClr val="000000"/>
              </a:solidFill>
              <a:latin typeface="Arial" pitchFamily="34" charset="0"/>
            </a:endParaRPr>
          </a:p>
        </p:txBody>
      </p:sp>
      <p:sp>
        <p:nvSpPr>
          <p:cNvPr id="8" name="2 İçerik Yer Tutucusu"/>
          <p:cNvSpPr txBox="1">
            <a:spLocks/>
          </p:cNvSpPr>
          <p:nvPr/>
        </p:nvSpPr>
        <p:spPr>
          <a:xfrm>
            <a:off x="755576" y="1772816"/>
            <a:ext cx="7128792" cy="452186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Font typeface="Arial" pitchFamily="34" charset="0"/>
              <a:buNone/>
            </a:pPr>
            <a:endParaRPr lang="tr-TR" altLang="tr-TR" sz="2400" b="1" u="sng" dirty="0" smtClean="0">
              <a:solidFill>
                <a:srgbClr val="FF0000"/>
              </a:solidFill>
            </a:endParaRPr>
          </a:p>
          <a:p>
            <a:pPr marL="0" indent="0">
              <a:lnSpc>
                <a:spcPct val="120000"/>
              </a:lnSpc>
              <a:buFont typeface="Arial" pitchFamily="34" charset="0"/>
              <a:buNone/>
            </a:pPr>
            <a:r>
              <a:rPr lang="en-GB" altLang="tr-TR" sz="2400" b="1" u="sng" dirty="0" err="1" smtClean="0">
                <a:solidFill>
                  <a:srgbClr val="FF0000"/>
                </a:solidFill>
              </a:rPr>
              <a:t>Türk</a:t>
            </a:r>
            <a:r>
              <a:rPr lang="en-GB" altLang="tr-TR" sz="2400" b="1" u="sng" dirty="0" smtClean="0">
                <a:solidFill>
                  <a:srgbClr val="FF0000"/>
                </a:solidFill>
              </a:rPr>
              <a:t> </a:t>
            </a:r>
            <a:r>
              <a:rPr lang="en-GB" altLang="tr-TR" sz="2400" b="1" u="sng" dirty="0" err="1" smtClean="0">
                <a:solidFill>
                  <a:srgbClr val="FF0000"/>
                </a:solidFill>
              </a:rPr>
              <a:t>Medeni</a:t>
            </a:r>
            <a:r>
              <a:rPr lang="en-GB" altLang="tr-TR" sz="2400" b="1" u="sng" dirty="0" smtClean="0">
                <a:solidFill>
                  <a:srgbClr val="FF0000"/>
                </a:solidFill>
              </a:rPr>
              <a:t> </a:t>
            </a:r>
            <a:r>
              <a:rPr lang="en-GB" altLang="tr-TR" sz="2400" b="1" u="sng" dirty="0" err="1" smtClean="0">
                <a:solidFill>
                  <a:srgbClr val="FF0000"/>
                </a:solidFill>
              </a:rPr>
              <a:t>Kanunu</a:t>
            </a:r>
            <a:r>
              <a:rPr lang="en-GB" altLang="tr-TR" sz="2400" b="1" u="sng" dirty="0" smtClean="0">
                <a:solidFill>
                  <a:srgbClr val="FF0000"/>
                </a:solidFill>
              </a:rPr>
              <a:t> (2002)</a:t>
            </a:r>
            <a:endParaRPr lang="tr-TR" altLang="tr-TR" sz="2400" b="1" u="sng" dirty="0" smtClean="0">
              <a:solidFill>
                <a:srgbClr val="FF0000"/>
              </a:solidFill>
            </a:endParaRPr>
          </a:p>
          <a:p>
            <a:pPr marL="0" indent="0">
              <a:lnSpc>
                <a:spcPct val="120000"/>
              </a:lnSpc>
              <a:buFont typeface="Arial" pitchFamily="34" charset="0"/>
              <a:buNone/>
            </a:pPr>
            <a:r>
              <a:rPr lang="tr-TR" altLang="tr-TR" sz="2400" b="1" dirty="0" smtClean="0"/>
              <a:t>Ülkemizde evlilik yaşı 18’dir.</a:t>
            </a:r>
          </a:p>
          <a:p>
            <a:pPr marL="0" indent="0">
              <a:lnSpc>
                <a:spcPct val="120000"/>
              </a:lnSpc>
              <a:buFont typeface="Arial" pitchFamily="34" charset="0"/>
              <a:buNone/>
            </a:pPr>
            <a:r>
              <a:rPr lang="tr-TR" altLang="tr-TR" sz="2400" b="1" dirty="0" smtClean="0"/>
              <a:t>- </a:t>
            </a:r>
            <a:r>
              <a:rPr lang="tr-TR" sz="2400" dirty="0" smtClean="0"/>
              <a:t>18 yaşını doldurmuş erkek ve kadın başka bir kimsenin rızası veya iznine bağlı olmaksızın evlenebilir.</a:t>
            </a:r>
          </a:p>
          <a:p>
            <a:pPr marL="0" indent="0">
              <a:lnSpc>
                <a:spcPct val="120000"/>
              </a:lnSpc>
              <a:buFont typeface="Arial" pitchFamily="34" charset="0"/>
              <a:buNone/>
            </a:pPr>
            <a:r>
              <a:rPr lang="tr-TR" altLang="tr-TR" sz="2400" b="1" dirty="0" smtClean="0"/>
              <a:t>- </a:t>
            </a:r>
            <a:r>
              <a:rPr lang="tr-TR" sz="2400" dirty="0" smtClean="0"/>
              <a:t>17 yaşını tamamlayan erkek ve kadın velinin izni ile</a:t>
            </a:r>
          </a:p>
          <a:p>
            <a:pPr marL="0" indent="0">
              <a:lnSpc>
                <a:spcPct val="120000"/>
              </a:lnSpc>
              <a:buFont typeface="Arial" pitchFamily="34" charset="0"/>
              <a:buNone/>
            </a:pPr>
            <a:r>
              <a:rPr lang="tr-TR" altLang="tr-TR" sz="2400" dirty="0" smtClean="0"/>
              <a:t>- </a:t>
            </a:r>
            <a:r>
              <a:rPr lang="tr-TR" sz="2400" dirty="0" smtClean="0"/>
              <a:t>16 yaşını dolduran kadın ve erkek hakimin izni ile evlenebilir.</a:t>
            </a:r>
            <a:endParaRPr lang="tr-TR" altLang="tr-TR" sz="2400" b="1" dirty="0" smtClean="0"/>
          </a:p>
          <a:p>
            <a:pPr>
              <a:lnSpc>
                <a:spcPct val="120000"/>
              </a:lnSpc>
              <a:buFontTx/>
              <a:buChar char="-"/>
            </a:pPr>
            <a:r>
              <a:rPr lang="tr-TR" altLang="tr-TR" sz="2400" b="1" dirty="0" smtClean="0"/>
              <a:t>Hiç kimse zorla evlendirilemez. </a:t>
            </a:r>
            <a:r>
              <a:rPr lang="tr-TR" altLang="tr-TR" sz="2400" dirty="0" smtClean="0"/>
              <a:t>Aksi durumunda evliliğin iptali istenebilir.</a:t>
            </a:r>
            <a:endParaRPr lang="tr-TR" altLang="tr-TR" sz="2400" dirty="0"/>
          </a:p>
        </p:txBody>
      </p:sp>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861020" y="177201"/>
            <a:ext cx="4015235" cy="1077218"/>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KURUMSAL MEKANİZMALAR</a:t>
            </a:r>
            <a:endParaRPr lang="tr-TR" sz="3200" dirty="0">
              <a:solidFill>
                <a:schemeClr val="bg1"/>
              </a:solidFill>
              <a:latin typeface="Times New Roman" pitchFamily="18" charset="0"/>
              <a:cs typeface="Times New Roman" pitchFamily="18" charset="0"/>
            </a:endParaRPr>
          </a:p>
        </p:txBody>
      </p:sp>
      <p:sp>
        <p:nvSpPr>
          <p:cNvPr id="7" name="Dikdörtgen 496760"/>
          <p:cNvSpPr>
            <a:spLocks noGrp="1" noChangeArrowheads="1"/>
          </p:cNvSpPr>
          <p:nvPr>
            <p:ph idx="1"/>
          </p:nvPr>
        </p:nvSpPr>
        <p:spPr bwMode="auto">
          <a:xfrm>
            <a:off x="395536" y="5661248"/>
            <a:ext cx="7921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a:spcBef>
                <a:spcPct val="0"/>
              </a:spcBef>
              <a:buFontTx/>
              <a:buNone/>
            </a:pPr>
            <a:r>
              <a:rPr lang="tr-TR" altLang="tr-TR" sz="1800" dirty="0">
                <a:solidFill>
                  <a:srgbClr val="000000"/>
                </a:solidFill>
                <a:latin typeface="Arial" panose="020B0604020202020204" pitchFamily="34" charset="0"/>
              </a:rPr>
              <a:t> </a:t>
            </a:r>
          </a:p>
        </p:txBody>
      </p:sp>
      <p:sp>
        <p:nvSpPr>
          <p:cNvPr id="8" name="Dikdörtgen 496760"/>
          <p:cNvSpPr>
            <a:spLocks noChangeArrowheads="1"/>
          </p:cNvSpPr>
          <p:nvPr/>
        </p:nvSpPr>
        <p:spPr bwMode="auto">
          <a:xfrm>
            <a:off x="595574" y="1844824"/>
            <a:ext cx="2868612" cy="3847207"/>
          </a:xfrm>
          <a:prstGeom prst="rect">
            <a:avLst/>
          </a:prstGeom>
          <a:solidFill>
            <a:schemeClr val="accent6">
              <a:lumMod val="40000"/>
              <a:lumOff val="60000"/>
            </a:schemeClr>
          </a:solidFill>
          <a:ln/>
          <a:extLst/>
        </p:spPr>
        <p:style>
          <a:lnRef idx="3">
            <a:schemeClr val="lt1"/>
          </a:lnRef>
          <a:fillRef idx="1">
            <a:schemeClr val="accent2"/>
          </a:fillRef>
          <a:effectRef idx="1">
            <a:schemeClr val="accent2"/>
          </a:effectRef>
          <a:fontRef idx="minor">
            <a:schemeClr val="lt1"/>
          </a:fontRef>
        </p:style>
        <p:txBody>
          <a:bodyPr>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endParaRPr lang="tr-TR" altLang="tr-TR" sz="2000" b="1" dirty="0" smtClean="0">
              <a:latin typeface="Times New Roman" pitchFamily="18" charset="0"/>
              <a:cs typeface="Times New Roman" pitchFamily="18" charset="0"/>
            </a:endParaRPr>
          </a:p>
          <a:p>
            <a:pPr algn="ctr">
              <a:spcBef>
                <a:spcPct val="0"/>
              </a:spcBef>
              <a:buFontTx/>
              <a:buNone/>
            </a:pPr>
            <a:r>
              <a:rPr lang="tr-TR" altLang="tr-TR" sz="2000" b="1" dirty="0" smtClean="0">
                <a:latin typeface="Times New Roman" pitchFamily="18" charset="0"/>
                <a:cs typeface="Times New Roman" pitchFamily="18" charset="0"/>
              </a:rPr>
              <a:t>Şiddet </a:t>
            </a:r>
            <a:r>
              <a:rPr lang="tr-TR" altLang="tr-TR" sz="2000" b="1" dirty="0">
                <a:latin typeface="Times New Roman" pitchFamily="18" charset="0"/>
                <a:cs typeface="Times New Roman" pitchFamily="18" charset="0"/>
              </a:rPr>
              <a:t>Önleme ve İzleme Merkezleri (ŞÖNİM) </a:t>
            </a:r>
          </a:p>
          <a:p>
            <a:pPr algn="ctr">
              <a:spcBef>
                <a:spcPct val="0"/>
              </a:spcBef>
              <a:buFontTx/>
              <a:buNone/>
            </a:pPr>
            <a:r>
              <a:rPr lang="tr-TR" altLang="tr-TR" sz="2000" b="1" dirty="0">
                <a:latin typeface="Times New Roman" pitchFamily="18" charset="0"/>
                <a:cs typeface="Times New Roman" pitchFamily="18" charset="0"/>
              </a:rPr>
              <a:t>       </a:t>
            </a:r>
            <a:endParaRPr lang="tr-TR" altLang="tr-TR" sz="2000" dirty="0">
              <a:latin typeface="Times New Roman" pitchFamily="18" charset="0"/>
              <a:cs typeface="Times New Roman" pitchFamily="18" charset="0"/>
            </a:endParaRPr>
          </a:p>
          <a:p>
            <a:pPr algn="ctr">
              <a:spcBef>
                <a:spcPct val="0"/>
              </a:spcBef>
              <a:buFontTx/>
              <a:buNone/>
            </a:pPr>
            <a:r>
              <a:rPr lang="tr-TR" altLang="tr-TR" sz="2000" b="1" dirty="0">
                <a:latin typeface="Times New Roman" pitchFamily="18" charset="0"/>
                <a:cs typeface="Times New Roman" pitchFamily="18" charset="0"/>
              </a:rPr>
              <a:t>AÇSH İl </a:t>
            </a:r>
            <a:r>
              <a:rPr lang="tr-TR" altLang="tr-TR" sz="2000" b="1" dirty="0" smtClean="0">
                <a:latin typeface="Times New Roman" pitchFamily="18" charset="0"/>
                <a:cs typeface="Times New Roman" pitchFamily="18" charset="0"/>
              </a:rPr>
              <a:t>Müdürlükleri ve Sosyal Hizmet Merkezleri</a:t>
            </a:r>
            <a:endParaRPr lang="tr-TR" altLang="tr-TR" sz="2000" b="1" dirty="0">
              <a:latin typeface="Times New Roman" pitchFamily="18" charset="0"/>
              <a:cs typeface="Times New Roman" pitchFamily="18" charset="0"/>
            </a:endParaRPr>
          </a:p>
          <a:p>
            <a:pPr algn="ctr">
              <a:spcBef>
                <a:spcPct val="0"/>
              </a:spcBef>
              <a:buFontTx/>
              <a:buNone/>
            </a:pPr>
            <a:r>
              <a:rPr lang="tr-TR" altLang="tr-TR" sz="2000" dirty="0">
                <a:latin typeface="Times New Roman" pitchFamily="18" charset="0"/>
                <a:cs typeface="Times New Roman" pitchFamily="18" charset="0"/>
              </a:rPr>
              <a:t> </a:t>
            </a:r>
          </a:p>
          <a:p>
            <a:pPr algn="ctr">
              <a:spcBef>
                <a:spcPct val="0"/>
              </a:spcBef>
              <a:buFontTx/>
              <a:buNone/>
            </a:pPr>
            <a:r>
              <a:rPr lang="tr-TR" altLang="tr-TR" sz="2000" b="1" dirty="0">
                <a:latin typeface="Times New Roman" pitchFamily="18" charset="0"/>
                <a:cs typeface="Times New Roman" pitchFamily="18" charset="0"/>
              </a:rPr>
              <a:t>ALO 183 </a:t>
            </a:r>
          </a:p>
          <a:p>
            <a:pPr algn="ctr">
              <a:spcBef>
                <a:spcPct val="0"/>
              </a:spcBef>
              <a:buFontTx/>
              <a:buNone/>
            </a:pPr>
            <a:r>
              <a:rPr lang="tr-TR" altLang="tr-TR" sz="2000" b="1" dirty="0">
                <a:latin typeface="Times New Roman" pitchFamily="18" charset="0"/>
                <a:cs typeface="Times New Roman" pitchFamily="18" charset="0"/>
              </a:rPr>
              <a:t>Sosyal Destek </a:t>
            </a:r>
            <a:r>
              <a:rPr lang="tr-TR" altLang="tr-TR" sz="2000" b="1" dirty="0" smtClean="0">
                <a:latin typeface="Times New Roman" pitchFamily="18" charset="0"/>
                <a:cs typeface="Times New Roman" pitchFamily="18" charset="0"/>
              </a:rPr>
              <a:t>Hattı</a:t>
            </a:r>
          </a:p>
          <a:p>
            <a:pPr algn="ctr">
              <a:spcBef>
                <a:spcPct val="0"/>
              </a:spcBef>
              <a:buFontTx/>
              <a:buNone/>
            </a:pPr>
            <a:endParaRPr lang="tr-TR" altLang="tr-TR" sz="2000" b="1" dirty="0">
              <a:latin typeface="Times New Roman" pitchFamily="18" charset="0"/>
              <a:cs typeface="Times New Roman" pitchFamily="18" charset="0"/>
            </a:endParaRPr>
          </a:p>
          <a:p>
            <a:pPr algn="ctr">
              <a:spcBef>
                <a:spcPct val="0"/>
              </a:spcBef>
              <a:buFontTx/>
              <a:buNone/>
            </a:pPr>
            <a:r>
              <a:rPr lang="tr-TR" altLang="tr-TR" sz="2400" dirty="0">
                <a:latin typeface="Times New Roman" pitchFamily="18" charset="0"/>
                <a:cs typeface="Times New Roman" pitchFamily="18" charset="0"/>
              </a:rPr>
              <a:t> </a:t>
            </a:r>
          </a:p>
        </p:txBody>
      </p:sp>
      <p:sp>
        <p:nvSpPr>
          <p:cNvPr id="9" name="Rectangle 240"/>
          <p:cNvSpPr/>
          <p:nvPr/>
        </p:nvSpPr>
        <p:spPr>
          <a:xfrm>
            <a:off x="4590296" y="1844824"/>
            <a:ext cx="3059832" cy="3730317"/>
          </a:xfrm>
          <a:prstGeom prst="rect">
            <a:avLst/>
          </a:prstGeom>
          <a:solidFill>
            <a:schemeClr val="accent5">
              <a:lumMod val="20000"/>
              <a:lumOff val="80000"/>
            </a:schemeClr>
          </a:solidFill>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buClr>
                <a:srgbClr val="000000"/>
              </a:buClr>
            </a:pPr>
            <a:endParaRPr lang="tr-TR" altLang="tr-TR" sz="2000" b="1" dirty="0" smtClean="0">
              <a:solidFill>
                <a:schemeClr val="tx1"/>
              </a:solidFill>
              <a:latin typeface="Times New Roman" pitchFamily="18" charset="0"/>
              <a:cs typeface="Times New Roman" pitchFamily="18" charset="0"/>
            </a:endParaRPr>
          </a:p>
          <a:p>
            <a:pPr algn="ctr">
              <a:lnSpc>
                <a:spcPct val="150000"/>
              </a:lnSpc>
              <a:buClr>
                <a:srgbClr val="000000"/>
              </a:buClr>
            </a:pPr>
            <a:r>
              <a:rPr lang="tr-TR" altLang="tr-TR" sz="2000" b="1" dirty="0" smtClean="0">
                <a:solidFill>
                  <a:schemeClr val="tx1"/>
                </a:solidFill>
                <a:latin typeface="Times New Roman" pitchFamily="18" charset="0"/>
                <a:cs typeface="Times New Roman" pitchFamily="18" charset="0"/>
              </a:rPr>
              <a:t>Cumhuriyet </a:t>
            </a:r>
            <a:r>
              <a:rPr lang="tr-TR" altLang="tr-TR" sz="2000" b="1" dirty="0">
                <a:solidFill>
                  <a:schemeClr val="tx1"/>
                </a:solidFill>
                <a:latin typeface="Times New Roman" pitchFamily="18" charset="0"/>
                <a:cs typeface="Times New Roman" pitchFamily="18" charset="0"/>
              </a:rPr>
              <a:t>Başsavcılığı</a:t>
            </a:r>
          </a:p>
          <a:p>
            <a:pPr algn="ctr">
              <a:lnSpc>
                <a:spcPct val="150000"/>
              </a:lnSpc>
              <a:buClr>
                <a:srgbClr val="000000"/>
              </a:buClr>
            </a:pPr>
            <a:r>
              <a:rPr lang="tr-TR" altLang="tr-TR" sz="2000" b="1" dirty="0">
                <a:solidFill>
                  <a:schemeClr val="tx1"/>
                </a:solidFill>
                <a:latin typeface="Times New Roman" pitchFamily="18" charset="0"/>
                <a:cs typeface="Times New Roman" pitchFamily="18" charset="0"/>
              </a:rPr>
              <a:t>Aile Mahkemeleri </a:t>
            </a:r>
          </a:p>
          <a:p>
            <a:pPr algn="ctr">
              <a:lnSpc>
                <a:spcPct val="150000"/>
              </a:lnSpc>
              <a:buClr>
                <a:srgbClr val="000000"/>
              </a:buClr>
            </a:pPr>
            <a:r>
              <a:rPr lang="tr-TR" sz="2000" b="1" dirty="0">
                <a:solidFill>
                  <a:schemeClr val="tx1"/>
                </a:solidFill>
                <a:latin typeface="Times New Roman" pitchFamily="18" charset="0"/>
                <a:cs typeface="Times New Roman" pitchFamily="18" charset="0"/>
              </a:rPr>
              <a:t>Kolluk Birimleri</a:t>
            </a:r>
          </a:p>
          <a:p>
            <a:pPr algn="ctr">
              <a:lnSpc>
                <a:spcPct val="150000"/>
              </a:lnSpc>
              <a:buClr>
                <a:srgbClr val="000000"/>
              </a:buClr>
            </a:pPr>
            <a:r>
              <a:rPr lang="tr-TR" sz="2000" b="1" dirty="0">
                <a:solidFill>
                  <a:schemeClr val="tx1"/>
                </a:solidFill>
                <a:latin typeface="Times New Roman" pitchFamily="18" charset="0"/>
                <a:cs typeface="Times New Roman" pitchFamily="18" charset="0"/>
              </a:rPr>
              <a:t>Polis Merkezleri</a:t>
            </a:r>
          </a:p>
          <a:p>
            <a:pPr algn="ctr">
              <a:lnSpc>
                <a:spcPct val="150000"/>
              </a:lnSpc>
              <a:buClr>
                <a:srgbClr val="000000"/>
              </a:buClr>
            </a:pPr>
            <a:r>
              <a:rPr lang="tr-TR" sz="2000" b="1" dirty="0">
                <a:solidFill>
                  <a:schemeClr val="tx1"/>
                </a:solidFill>
                <a:latin typeface="Times New Roman" pitchFamily="18" charset="0"/>
                <a:cs typeface="Times New Roman" pitchFamily="18" charset="0"/>
              </a:rPr>
              <a:t>Jandarma Karakolları</a:t>
            </a:r>
          </a:p>
          <a:p>
            <a:pPr algn="ctr">
              <a:lnSpc>
                <a:spcPct val="150000"/>
              </a:lnSpc>
              <a:buClr>
                <a:srgbClr val="000000"/>
              </a:buClr>
            </a:pPr>
            <a:r>
              <a:rPr lang="tr-TR" sz="2000" b="1" dirty="0">
                <a:solidFill>
                  <a:schemeClr val="tx1"/>
                </a:solidFill>
                <a:latin typeface="Times New Roman" pitchFamily="18" charset="0"/>
                <a:cs typeface="Times New Roman" pitchFamily="18" charset="0"/>
              </a:rPr>
              <a:t>Sağlık </a:t>
            </a:r>
            <a:r>
              <a:rPr lang="tr-TR" sz="2000" b="1" dirty="0" smtClean="0">
                <a:solidFill>
                  <a:schemeClr val="tx1"/>
                </a:solidFill>
                <a:latin typeface="Times New Roman" pitchFamily="18" charset="0"/>
                <a:cs typeface="Times New Roman" pitchFamily="18" charset="0"/>
              </a:rPr>
              <a:t>Bakanlığı</a:t>
            </a:r>
          </a:p>
          <a:p>
            <a:pPr algn="ctr">
              <a:lnSpc>
                <a:spcPct val="150000"/>
              </a:lnSpc>
              <a:buClr>
                <a:srgbClr val="000000"/>
              </a:buClr>
            </a:pPr>
            <a:endParaRPr lang="en-US" sz="2000" b="1" dirty="0">
              <a:solidFill>
                <a:schemeClr val="tx1"/>
              </a:solidFill>
              <a:latin typeface="Times New Roman" pitchFamily="18" charset="0"/>
              <a:cs typeface="Times New Roman" pitchFamily="18" charset="0"/>
            </a:endParaRPr>
          </a:p>
        </p:txBody>
      </p:sp>
      <p:grpSp>
        <p:nvGrpSpPr>
          <p:cNvPr id="10" name="Group 2"/>
          <p:cNvGrpSpPr>
            <a:grpSpLocks/>
          </p:cNvGrpSpPr>
          <p:nvPr/>
        </p:nvGrpSpPr>
        <p:grpSpPr bwMode="auto">
          <a:xfrm>
            <a:off x="-960784" y="4365105"/>
            <a:ext cx="3456156" cy="2306367"/>
            <a:chOff x="0" y="-339"/>
            <a:chExt cx="11340" cy="11678"/>
          </a:xfrm>
        </p:grpSpPr>
        <p:pic>
          <p:nvPicPr>
            <p:cNvPr id="11"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339"/>
              <a:ext cx="11340" cy="1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7"/>
            <p:cNvSpPr>
              <a:spLocks/>
            </p:cNvSpPr>
            <p:nvPr/>
          </p:nvSpPr>
          <p:spPr bwMode="auto">
            <a:xfrm>
              <a:off x="1403" y="10515"/>
              <a:ext cx="20" cy="824"/>
            </a:xfrm>
            <a:custGeom>
              <a:avLst/>
              <a:gdLst>
                <a:gd name="T0" fmla="*/ 0 w 20"/>
                <a:gd name="T1" fmla="*/ 0 h 824"/>
                <a:gd name="T2" fmla="*/ 0 w 20"/>
                <a:gd name="T3" fmla="*/ 823 h 824"/>
                <a:gd name="T4" fmla="*/ 0 60000 65536"/>
                <a:gd name="T5" fmla="*/ 0 60000 65536"/>
              </a:gdLst>
              <a:ahLst/>
              <a:cxnLst>
                <a:cxn ang="T4">
                  <a:pos x="T0" y="T1"/>
                </a:cxn>
                <a:cxn ang="T5">
                  <a:pos x="T2" y="T3"/>
                </a:cxn>
              </a:cxnLst>
              <a:rect l="0" t="0" r="r" b="b"/>
              <a:pathLst>
                <a:path w="20" h="824">
                  <a:moveTo>
                    <a:pt x="0" y="0"/>
                  </a:moveTo>
                  <a:lnTo>
                    <a:pt x="0" y="823"/>
                  </a:lnTo>
                </a:path>
              </a:pathLst>
            </a:custGeom>
            <a:noFill/>
            <a:ln w="2540">
              <a:solidFill>
                <a:srgbClr val="C6C6C6"/>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tr-TR" kern="0">
                <a:solidFill>
                  <a:sysClr val="windowText" lastClr="000000"/>
                </a:solidFill>
              </a:endParaRPr>
            </a:p>
          </p:txBody>
        </p:sp>
      </p:grpSp>
      <p:grpSp>
        <p:nvGrpSpPr>
          <p:cNvPr id="14" name="Group 2"/>
          <p:cNvGrpSpPr>
            <a:grpSpLocks/>
          </p:cNvGrpSpPr>
          <p:nvPr/>
        </p:nvGrpSpPr>
        <p:grpSpPr bwMode="auto">
          <a:xfrm>
            <a:off x="599022" y="1521362"/>
            <a:ext cx="3991274" cy="1674904"/>
            <a:chOff x="0" y="-339"/>
            <a:chExt cx="15121" cy="11678"/>
          </a:xfrm>
        </p:grpSpPr>
        <p:pic>
          <p:nvPicPr>
            <p:cNvPr id="15"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339"/>
              <a:ext cx="11340" cy="1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Freeform 7"/>
            <p:cNvSpPr>
              <a:spLocks/>
            </p:cNvSpPr>
            <p:nvPr/>
          </p:nvSpPr>
          <p:spPr bwMode="auto">
            <a:xfrm>
              <a:off x="1403" y="10515"/>
              <a:ext cx="20" cy="824"/>
            </a:xfrm>
            <a:custGeom>
              <a:avLst/>
              <a:gdLst>
                <a:gd name="T0" fmla="*/ 0 w 20"/>
                <a:gd name="T1" fmla="*/ 0 h 824"/>
                <a:gd name="T2" fmla="*/ 0 w 20"/>
                <a:gd name="T3" fmla="*/ 823 h 824"/>
                <a:gd name="T4" fmla="*/ 0 60000 65536"/>
                <a:gd name="T5" fmla="*/ 0 60000 65536"/>
              </a:gdLst>
              <a:ahLst/>
              <a:cxnLst>
                <a:cxn ang="T4">
                  <a:pos x="T0" y="T1"/>
                </a:cxn>
                <a:cxn ang="T5">
                  <a:pos x="T2" y="T3"/>
                </a:cxn>
              </a:cxnLst>
              <a:rect l="0" t="0" r="r" b="b"/>
              <a:pathLst>
                <a:path w="20" h="824">
                  <a:moveTo>
                    <a:pt x="0" y="0"/>
                  </a:moveTo>
                  <a:lnTo>
                    <a:pt x="0" y="823"/>
                  </a:lnTo>
                </a:path>
              </a:pathLst>
            </a:custGeom>
            <a:noFill/>
            <a:ln w="2540">
              <a:solidFill>
                <a:srgbClr val="C6C6C6"/>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tr-TR" kern="0">
                <a:solidFill>
                  <a:sysClr val="windowText" lastClr="000000"/>
                </a:solidFill>
              </a:endParaRPr>
            </a:p>
          </p:txBody>
        </p:sp>
        <p:pic>
          <p:nvPicPr>
            <p:cNvPr id="17" name="Picture 8"/>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0761" y="2213"/>
              <a:ext cx="4360" cy="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 name="Resim 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3506816" y="3271836"/>
            <a:ext cx="1111317" cy="111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Resim 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3592280" y="4383152"/>
            <a:ext cx="830156" cy="95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7" name="8 Dikdörtgen"/>
          <p:cNvSpPr>
            <a:spLocks noChangeArrowheads="1"/>
          </p:cNvSpPr>
          <p:nvPr/>
        </p:nvSpPr>
        <p:spPr bwMode="auto">
          <a:xfrm>
            <a:off x="1259632" y="191833"/>
            <a:ext cx="6912989" cy="1077218"/>
          </a:xfrm>
          <a:prstGeom prst="rect">
            <a:avLst/>
          </a:prstGeom>
          <a:noFill/>
          <a:ln w="9525">
            <a:noFill/>
            <a:miter lim="800000"/>
            <a:headEnd/>
            <a:tailEnd/>
          </a:ln>
        </p:spPr>
        <p:txBody>
          <a:bodyPr wrap="square">
            <a:spAutoFit/>
          </a:bodyPr>
          <a:lstStyle/>
          <a:p>
            <a:pPr algn="ctr"/>
            <a:r>
              <a:rPr lang="tr-TR" sz="3200" b="1" dirty="0">
                <a:solidFill>
                  <a:schemeClr val="bg1"/>
                </a:solidFill>
                <a:latin typeface="Times New Roman" pitchFamily="18" charset="0"/>
                <a:cs typeface="Times New Roman" pitchFamily="18" charset="0"/>
              </a:rPr>
              <a:t> Şiddet Önleme ve İzleme </a:t>
            </a:r>
            <a:endParaRPr lang="tr-TR" sz="3200" b="1" dirty="0" smtClean="0">
              <a:solidFill>
                <a:schemeClr val="bg1"/>
              </a:solidFill>
              <a:latin typeface="Times New Roman" pitchFamily="18" charset="0"/>
              <a:cs typeface="Times New Roman" pitchFamily="18" charset="0"/>
            </a:endParaRPr>
          </a:p>
          <a:p>
            <a:pPr algn="ctr"/>
            <a:r>
              <a:rPr lang="tr-TR" sz="3200" b="1" dirty="0" smtClean="0">
                <a:solidFill>
                  <a:schemeClr val="bg1"/>
                </a:solidFill>
                <a:latin typeface="Times New Roman" pitchFamily="18" charset="0"/>
                <a:cs typeface="Times New Roman" pitchFamily="18" charset="0"/>
              </a:rPr>
              <a:t>Merkezleri</a:t>
            </a:r>
            <a:endParaRPr lang="tr-TR" sz="3200" b="1" dirty="0">
              <a:solidFill>
                <a:schemeClr val="bg1"/>
              </a:solidFill>
              <a:latin typeface="Times New Roman" pitchFamily="18" charset="0"/>
              <a:cs typeface="Times New Roman" pitchFamily="18" charset="0"/>
            </a:endParaRPr>
          </a:p>
        </p:txBody>
      </p:sp>
      <p:sp>
        <p:nvSpPr>
          <p:cNvPr id="9" name="Dikdörtgen 8"/>
          <p:cNvSpPr/>
          <p:nvPr/>
        </p:nvSpPr>
        <p:spPr>
          <a:xfrm>
            <a:off x="3538333" y="2104403"/>
            <a:ext cx="5040558" cy="4093428"/>
          </a:xfrm>
          <a:prstGeom prst="rect">
            <a:avLst/>
          </a:prstGeom>
        </p:spPr>
        <p:txBody>
          <a:bodyPr wrap="square">
            <a:spAutoFit/>
          </a:bodyPr>
          <a:lstStyle/>
          <a:p>
            <a:pPr algn="just">
              <a:defRPr/>
            </a:pPr>
            <a:r>
              <a:rPr lang="tr-TR" sz="2000" dirty="0">
                <a:solidFill>
                  <a:prstClr val="black"/>
                </a:solidFill>
                <a:latin typeface="Times New Roman" pitchFamily="18" charset="0"/>
                <a:cs typeface="Times New Roman" pitchFamily="18" charset="0"/>
              </a:rPr>
              <a:t>Şiddetin önlenmesi ile koruyucu ve önleyici tedbirlerin etkin bir biçimde uygulanmasına yönelik olarak,</a:t>
            </a:r>
          </a:p>
          <a:p>
            <a:pPr algn="just">
              <a:defRPr/>
            </a:pPr>
            <a:endParaRPr lang="tr-TR" sz="2000" b="1" dirty="0">
              <a:solidFill>
                <a:prstClr val="black"/>
              </a:solidFill>
              <a:latin typeface="Times New Roman" pitchFamily="18" charset="0"/>
              <a:cs typeface="Times New Roman" pitchFamily="18" charset="0"/>
            </a:endParaRPr>
          </a:p>
          <a:p>
            <a:pPr marL="342900" indent="-342900" algn="just">
              <a:buFont typeface="Wingdings" pitchFamily="2" charset="2"/>
              <a:buChar char="Ø"/>
              <a:defRPr/>
            </a:pPr>
            <a:r>
              <a:rPr lang="tr-TR" sz="2000" dirty="0">
                <a:solidFill>
                  <a:prstClr val="black"/>
                </a:solidFill>
                <a:latin typeface="Times New Roman" pitchFamily="18" charset="0"/>
                <a:cs typeface="Times New Roman" pitchFamily="18" charset="0"/>
              </a:rPr>
              <a:t>Şiddete uğramış ya da şiddete uğrama riski bulunan kişilerin başvurabileceği,</a:t>
            </a:r>
          </a:p>
          <a:p>
            <a:pPr marL="342900" indent="-342900" algn="just">
              <a:buFont typeface="Wingdings" pitchFamily="2" charset="2"/>
              <a:buChar char="Ø"/>
              <a:defRPr/>
            </a:pPr>
            <a:r>
              <a:rPr lang="tr-TR" sz="2000" dirty="0">
                <a:solidFill>
                  <a:srgbClr val="C00000"/>
                </a:solidFill>
                <a:latin typeface="Times New Roman" pitchFamily="18" charset="0"/>
                <a:cs typeface="Times New Roman" pitchFamily="18" charset="0"/>
              </a:rPr>
              <a:t>Danışmanlık</a:t>
            </a:r>
            <a:r>
              <a:rPr lang="tr-TR" sz="2000" dirty="0">
                <a:solidFill>
                  <a:prstClr val="black"/>
                </a:solidFill>
                <a:latin typeface="Times New Roman" pitchFamily="18" charset="0"/>
                <a:cs typeface="Times New Roman" pitchFamily="18" charset="0"/>
              </a:rPr>
              <a:t>, </a:t>
            </a:r>
            <a:r>
              <a:rPr lang="tr-TR" sz="2000" dirty="0">
                <a:solidFill>
                  <a:srgbClr val="C00000"/>
                </a:solidFill>
                <a:latin typeface="Times New Roman" pitchFamily="18" charset="0"/>
                <a:cs typeface="Times New Roman" pitchFamily="18" charset="0"/>
              </a:rPr>
              <a:t>rehberlik</a:t>
            </a:r>
            <a:r>
              <a:rPr lang="tr-TR" sz="2000" dirty="0">
                <a:solidFill>
                  <a:prstClr val="black"/>
                </a:solidFill>
                <a:latin typeface="Times New Roman" pitchFamily="18" charset="0"/>
                <a:cs typeface="Times New Roman" pitchFamily="18" charset="0"/>
              </a:rPr>
              <a:t> ve </a:t>
            </a:r>
            <a:r>
              <a:rPr lang="tr-TR" sz="2000" dirty="0">
                <a:solidFill>
                  <a:srgbClr val="C00000"/>
                </a:solidFill>
                <a:latin typeface="Times New Roman" pitchFamily="18" charset="0"/>
                <a:cs typeface="Times New Roman" pitchFamily="18" charset="0"/>
              </a:rPr>
              <a:t>yönlendirme</a:t>
            </a:r>
            <a:r>
              <a:rPr lang="tr-TR" sz="2000" dirty="0">
                <a:solidFill>
                  <a:prstClr val="black"/>
                </a:solidFill>
                <a:latin typeface="Times New Roman" pitchFamily="18" charset="0"/>
                <a:cs typeface="Times New Roman" pitchFamily="18" charset="0"/>
              </a:rPr>
              <a:t> hizmetleriyle, ihtiyaç duydukları konularda </a:t>
            </a:r>
            <a:r>
              <a:rPr lang="tr-TR" sz="2000" dirty="0">
                <a:solidFill>
                  <a:srgbClr val="C00000"/>
                </a:solidFill>
                <a:latin typeface="Times New Roman" pitchFamily="18" charset="0"/>
                <a:cs typeface="Times New Roman" pitchFamily="18" charset="0"/>
              </a:rPr>
              <a:t>güçlendirici ve destekleyici hizmetleri</a:t>
            </a:r>
            <a:r>
              <a:rPr lang="tr-TR" sz="2000" dirty="0">
                <a:solidFill>
                  <a:prstClr val="black"/>
                </a:solidFill>
                <a:latin typeface="Times New Roman" pitchFamily="18" charset="0"/>
                <a:cs typeface="Times New Roman" pitchFamily="18" charset="0"/>
              </a:rPr>
              <a:t> veren,</a:t>
            </a:r>
          </a:p>
          <a:p>
            <a:pPr marL="342900" indent="-342900" algn="just">
              <a:buFont typeface="Wingdings" pitchFamily="2" charset="2"/>
              <a:buChar char="Ø"/>
              <a:defRPr/>
            </a:pPr>
            <a:r>
              <a:rPr lang="tr-TR" sz="2000" dirty="0">
                <a:solidFill>
                  <a:prstClr val="black"/>
                </a:solidFill>
                <a:latin typeface="Times New Roman" pitchFamily="18" charset="0"/>
                <a:cs typeface="Times New Roman" pitchFamily="18" charset="0"/>
              </a:rPr>
              <a:t>İzleme çalışmalarını </a:t>
            </a:r>
            <a:r>
              <a:rPr lang="tr-TR" sz="2000" dirty="0">
                <a:solidFill>
                  <a:srgbClr val="C00000"/>
                </a:solidFill>
                <a:latin typeface="Times New Roman" pitchFamily="18" charset="0"/>
                <a:cs typeface="Times New Roman" pitchFamily="18" charset="0"/>
              </a:rPr>
              <a:t>yedi gün yirmi dört saat esası ile yürüten</a:t>
            </a:r>
            <a:r>
              <a:rPr lang="tr-TR" sz="2000" dirty="0">
                <a:solidFill>
                  <a:prstClr val="black"/>
                </a:solidFill>
                <a:latin typeface="Times New Roman" pitchFamily="18" charset="0"/>
                <a:cs typeface="Times New Roman" pitchFamily="18" charset="0"/>
              </a:rPr>
              <a:t> merkezlerdir.</a:t>
            </a:r>
          </a:p>
          <a:p>
            <a:pPr algn="just">
              <a:defRPr/>
            </a:pPr>
            <a:endParaRPr lang="tr-TR" sz="2000" b="1" dirty="0">
              <a:solidFill>
                <a:prstClr val="white"/>
              </a:solidFill>
              <a:latin typeface="Times New Roman" pitchFamily="18" charset="0"/>
              <a:cs typeface="Times New Roman" pitchFamily="18" charset="0"/>
            </a:endParaRPr>
          </a:p>
        </p:txBody>
      </p:sp>
      <p:pic>
        <p:nvPicPr>
          <p:cNvPr id="10" name="Picture 3" descr="Ekran Resmi 2019-02-10 22.54.24.png"/>
          <p:cNvPicPr>
            <a:picLocks noChangeAspect="1"/>
          </p:cNvPicPr>
          <p:nvPr/>
        </p:nvPicPr>
        <p:blipFill rotWithShape="1">
          <a:blip r:embed="rId4">
            <a:extLst>
              <a:ext uri="{28A0092B-C50C-407E-A947-70E740481C1C}">
                <a14:useLocalDpi xmlns:a14="http://schemas.microsoft.com/office/drawing/2010/main" val="0"/>
              </a:ext>
            </a:extLst>
          </a:blip>
          <a:srcRect l="8499" r="10111"/>
          <a:stretch/>
        </p:blipFill>
        <p:spPr>
          <a:xfrm>
            <a:off x="33892" y="1843057"/>
            <a:ext cx="3504441" cy="4027043"/>
          </a:xfrm>
          <a:prstGeom prst="rect">
            <a:avLst/>
          </a:prstGeom>
        </p:spPr>
      </p:pic>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7" name="3 Metin kutusu"/>
          <p:cNvSpPr txBox="1">
            <a:spLocks noChangeArrowheads="1"/>
          </p:cNvSpPr>
          <p:nvPr/>
        </p:nvSpPr>
        <p:spPr bwMode="auto">
          <a:xfrm>
            <a:off x="1384931" y="472112"/>
            <a:ext cx="6336555" cy="584775"/>
          </a:xfrm>
          <a:prstGeom prst="rect">
            <a:avLst/>
          </a:prstGeom>
          <a:noFill/>
          <a:ln w="9525">
            <a:noFill/>
            <a:miter lim="800000"/>
            <a:headEnd/>
            <a:tailEnd/>
          </a:ln>
        </p:spPr>
        <p:txBody>
          <a:bodyPr wrap="square">
            <a:spAutoFit/>
          </a:bodyPr>
          <a:lstStyle/>
          <a:p>
            <a:pPr algn="ctr"/>
            <a:r>
              <a:rPr lang="tr-TR" sz="3200" b="1" dirty="0">
                <a:solidFill>
                  <a:schemeClr val="bg1"/>
                </a:solidFill>
                <a:latin typeface="Times New Roman" pitchFamily="18" charset="0"/>
                <a:cs typeface="Times New Roman" pitchFamily="18" charset="0"/>
              </a:rPr>
              <a:t>Kadın </a:t>
            </a:r>
            <a:r>
              <a:rPr lang="tr-TR" sz="3200" b="1" dirty="0" smtClean="0">
                <a:solidFill>
                  <a:schemeClr val="bg1"/>
                </a:solidFill>
                <a:latin typeface="Times New Roman" pitchFamily="18" charset="0"/>
                <a:cs typeface="Times New Roman" pitchFamily="18" charset="0"/>
              </a:rPr>
              <a:t>Konukevleri</a:t>
            </a:r>
            <a:endParaRPr lang="tr-TR" sz="3200" b="1" dirty="0">
              <a:solidFill>
                <a:schemeClr val="bg1"/>
              </a:solidFill>
              <a:latin typeface="Times New Roman" pitchFamily="18" charset="0"/>
              <a:cs typeface="Times New Roman" pitchFamily="18" charset="0"/>
            </a:endParaRPr>
          </a:p>
        </p:txBody>
      </p:sp>
      <p:graphicFrame>
        <p:nvGraphicFramePr>
          <p:cNvPr id="11" name="Diyagram 10"/>
          <p:cNvGraphicFramePr/>
          <p:nvPr>
            <p:extLst>
              <p:ext uri="{D42A27DB-BD31-4B8C-83A1-F6EECF244321}">
                <p14:modId xmlns:p14="http://schemas.microsoft.com/office/powerpoint/2010/main" val="2522221175"/>
              </p:ext>
            </p:extLst>
          </p:nvPr>
        </p:nvGraphicFramePr>
        <p:xfrm>
          <a:off x="4302402" y="1772816"/>
          <a:ext cx="4104456" cy="43204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Dikdörtgen 11"/>
          <p:cNvSpPr/>
          <p:nvPr/>
        </p:nvSpPr>
        <p:spPr>
          <a:xfrm>
            <a:off x="467544" y="2060848"/>
            <a:ext cx="3816424" cy="3785652"/>
          </a:xfrm>
          <a:prstGeom prst="rect">
            <a:avLst/>
          </a:prstGeom>
        </p:spPr>
        <p:txBody>
          <a:bodyPr wrap="square">
            <a:spAutoFit/>
          </a:bodyPr>
          <a:lstStyle/>
          <a:p>
            <a:pPr>
              <a:defRPr/>
            </a:pPr>
            <a:r>
              <a:rPr lang="tr-TR" sz="2000" kern="0" dirty="0">
                <a:solidFill>
                  <a:srgbClr val="C00000"/>
                </a:solidFill>
                <a:latin typeface="Times New Roman" pitchFamily="18" charset="0"/>
                <a:ea typeface="Batang" pitchFamily="18" charset="-127"/>
                <a:cs typeface="Times New Roman" pitchFamily="18" charset="0"/>
              </a:rPr>
              <a:t>Konukevleri </a:t>
            </a:r>
            <a:r>
              <a:rPr lang="tr-TR" sz="2000" kern="0" dirty="0">
                <a:solidFill>
                  <a:sysClr val="windowText" lastClr="000000"/>
                </a:solidFill>
                <a:latin typeface="Times New Roman" pitchFamily="18" charset="0"/>
                <a:ea typeface="Batang" pitchFamily="18" charset="-127"/>
                <a:cs typeface="Times New Roman" pitchFamily="18" charset="0"/>
              </a:rPr>
              <a:t>fiziksel, duygusal, cinsel, ekonomik ve sözlü istismara veya şiddete uğrayan kadın ve erkeklerin, şiddetten korunması, psiko-sosyal ve ekonomik sorunlarının çözülmesi, güçlendirilmesi ve bu dönemde varsa çocukları ile birlikte ihtiyaçlarının da karşılanmak suretiyle geçici süreyle kalabilecekleri yatılı sosyal hizmet kuruluşlarıdır.</a:t>
            </a:r>
            <a:endParaRPr lang="tr-TR" sz="2000" kern="0" dirty="0">
              <a:solidFill>
                <a:sysClr val="window" lastClr="FFFFFF"/>
              </a:solidFill>
              <a:latin typeface="Times New Roman" pitchFamily="18" charset="0"/>
              <a:ea typeface="Batang" pitchFamily="18" charset="-127"/>
              <a:cs typeface="Times New Roman" pitchFamily="18" charset="0"/>
            </a:endParaRPr>
          </a:p>
        </p:txBody>
      </p:sp>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4"/>
          <p:cNvSpPr txBox="1">
            <a:spLocks noChangeArrowheads="1"/>
          </p:cNvSpPr>
          <p:nvPr/>
        </p:nvSpPr>
        <p:spPr bwMode="auto">
          <a:xfrm>
            <a:off x="1552903" y="472112"/>
            <a:ext cx="622818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b="1" dirty="0">
                <a:solidFill>
                  <a:schemeClr val="bg1"/>
                </a:solidFill>
                <a:latin typeface="Times New Roman" pitchFamily="18" charset="0"/>
                <a:cs typeface="Times New Roman" pitchFamily="18" charset="0"/>
              </a:rPr>
              <a:t>ALO 183 Sosyal Destek Hattı</a:t>
            </a:r>
          </a:p>
        </p:txBody>
      </p:sp>
      <p:sp>
        <p:nvSpPr>
          <p:cNvPr id="8" name="Dikdörtgen 5"/>
          <p:cNvSpPr>
            <a:spLocks noGrp="1" noChangeArrowheads="1"/>
          </p:cNvSpPr>
          <p:nvPr>
            <p:ph idx="1"/>
          </p:nvPr>
        </p:nvSpPr>
        <p:spPr bwMode="auto">
          <a:xfrm>
            <a:off x="395536" y="2405127"/>
            <a:ext cx="5400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tr-TR" altLang="tr-TR" sz="2400" dirty="0" smtClean="0">
                <a:latin typeface="Times New Roman" pitchFamily="18" charset="0"/>
                <a:cs typeface="Times New Roman" pitchFamily="18" charset="0"/>
              </a:rPr>
              <a:t>    “</a:t>
            </a:r>
            <a:r>
              <a:rPr lang="tr-TR" altLang="tr-TR" sz="2400" b="1" dirty="0">
                <a:latin typeface="Times New Roman" pitchFamily="18" charset="0"/>
                <a:cs typeface="Times New Roman" pitchFamily="18" charset="0"/>
              </a:rPr>
              <a:t>ALO 183 Sosyal Destek Hattı</a:t>
            </a:r>
            <a:r>
              <a:rPr lang="tr-TR" altLang="tr-TR" sz="2400" dirty="0">
                <a:latin typeface="Times New Roman" pitchFamily="18" charset="0"/>
                <a:cs typeface="Times New Roman" pitchFamily="18" charset="0"/>
              </a:rPr>
              <a:t>” şiddete uğrayan ya da uğrama riski taşıyan, destek ve yardıma ihtiyacı olan kadın ve çocuklar için psikolojik, hukuki ve ekonomik danışma hattı olarak çalışmakta; bu kişilere hakları konusunda ve başvuracakları yerler hakkında bilgi vermektedir.  7/24 çalışmaktadır.</a:t>
            </a:r>
          </a:p>
        </p:txBody>
      </p:sp>
      <p:pic>
        <p:nvPicPr>
          <p:cNvPr id="9" name="Resim 1"/>
          <p:cNvPicPr>
            <a:picLocks noChangeAspect="1"/>
          </p:cNvPicPr>
          <p:nvPr/>
        </p:nvPicPr>
        <p:blipFill>
          <a:blip r:embed="rId4">
            <a:extLst>
              <a:ext uri="{28A0092B-C50C-407E-A947-70E740481C1C}">
                <a14:useLocalDpi xmlns:a14="http://schemas.microsoft.com/office/drawing/2010/main" val="0"/>
              </a:ext>
            </a:extLst>
          </a:blip>
          <a:srcRect l="63544" t="15927" r="9370" b="28705"/>
          <a:stretch>
            <a:fillRect/>
          </a:stretch>
        </p:blipFill>
        <p:spPr bwMode="auto">
          <a:xfrm>
            <a:off x="6156176" y="2420888"/>
            <a:ext cx="2512625" cy="296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844824"/>
            <a:ext cx="4411279" cy="4248472"/>
          </a:xfrm>
        </p:spPr>
        <p:txBody>
          <a:bodyPr>
            <a:normAutofit fontScale="92500" lnSpcReduction="10000"/>
          </a:bodyPr>
          <a:lstStyle/>
          <a:p>
            <a:pPr marL="0" indent="0">
              <a:buNone/>
            </a:pPr>
            <a:r>
              <a:rPr lang="tr-TR" sz="2400" dirty="0">
                <a:latin typeface="Times New Roman" pitchFamily="18" charset="0"/>
                <a:cs typeface="Times New Roman" pitchFamily="18" charset="0"/>
              </a:rPr>
              <a:t/>
            </a:r>
            <a:br>
              <a:rPr lang="tr-TR" sz="2400" dirty="0">
                <a:latin typeface="Times New Roman" pitchFamily="18" charset="0"/>
                <a:cs typeface="Times New Roman" pitchFamily="18" charset="0"/>
              </a:rPr>
            </a:br>
            <a:r>
              <a:rPr lang="tr-TR" sz="2400" dirty="0" smtClean="0">
                <a:latin typeface="Times New Roman" pitchFamily="18" charset="0"/>
                <a:cs typeface="Times New Roman" pitchFamily="18" charset="0"/>
              </a:rPr>
              <a:t>KADES, akıllı </a:t>
            </a:r>
            <a:r>
              <a:rPr lang="tr-TR" sz="2400" dirty="0">
                <a:latin typeface="Times New Roman" pitchFamily="18" charset="0"/>
                <a:cs typeface="Times New Roman" pitchFamily="18" charset="0"/>
              </a:rPr>
              <a:t>telefon kullanıcısı bir kadının, </a:t>
            </a:r>
            <a:r>
              <a:rPr lang="tr-TR" sz="2400" dirty="0" smtClean="0">
                <a:latin typeface="Times New Roman" pitchFamily="18" charset="0"/>
                <a:cs typeface="Times New Roman" pitchFamily="18" charset="0"/>
              </a:rPr>
              <a:t>telefonuna indireceği </a:t>
            </a:r>
            <a:r>
              <a:rPr lang="tr-TR" sz="2400" dirty="0">
                <a:latin typeface="Times New Roman" pitchFamily="18" charset="0"/>
                <a:cs typeface="Times New Roman" pitchFamily="18" charset="0"/>
              </a:rPr>
              <a:t>“Kadın Destek </a:t>
            </a:r>
            <a:r>
              <a:rPr lang="tr-TR" sz="2400" dirty="0" smtClean="0">
                <a:latin typeface="Times New Roman" pitchFamily="18" charset="0"/>
                <a:cs typeface="Times New Roman" pitchFamily="18" charset="0"/>
              </a:rPr>
              <a:t>Uygulaması ile </a:t>
            </a:r>
            <a:r>
              <a:rPr lang="tr-TR" sz="2400" dirty="0">
                <a:latin typeface="Times New Roman" pitchFamily="18" charset="0"/>
                <a:cs typeface="Times New Roman" pitchFamily="18" charset="0"/>
              </a:rPr>
              <a:t>aile içi ve kadına yönelik şiddet mağduru kadınların acil durumlarda cihaz konum bilgisini açarak bir tuşla 155 Polis İmdat Acil Çağrı Merkezine ulaşarak, yardım çağrısının yapıldığı olay yerine en yakın ekip veya devriyenin sevk edilerek olaya müdahalesi </a:t>
            </a:r>
            <a:r>
              <a:rPr lang="tr-TR" sz="2400" dirty="0" smtClean="0">
                <a:latin typeface="Times New Roman" pitchFamily="18" charset="0"/>
                <a:cs typeface="Times New Roman" pitchFamily="18" charset="0"/>
              </a:rPr>
              <a:t>sağlanan kurumsal bir  mekanizmadır.</a:t>
            </a:r>
            <a:endParaRPr lang="tr-TR" sz="2400" dirty="0">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123728" y="116632"/>
            <a:ext cx="4752528" cy="1077218"/>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KADIN DESTEK UYGULAMASI(KADES)</a:t>
            </a:r>
            <a:endParaRPr lang="tr-TR" sz="3200" dirty="0">
              <a:solidFill>
                <a:schemeClr val="bg1"/>
              </a:solidFill>
              <a:latin typeface="Times New Roman" pitchFamily="18" charset="0"/>
              <a:cs typeface="Times New Roman" pitchFamily="18" charset="0"/>
            </a:endParaRPr>
          </a:p>
        </p:txBody>
      </p:sp>
      <p:pic>
        <p:nvPicPr>
          <p:cNvPr id="1026" name="Picture 2" descr="C:\Users\Owner\Desktop\kades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2204848"/>
            <a:ext cx="3012926" cy="3384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D:\Aile_Users\aslihan.dogan\Desktop\YAZILARIM\örümcek.png"/>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438409" y="1772816"/>
            <a:ext cx="8229600" cy="419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102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2204864"/>
            <a:ext cx="9144000" cy="172819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ctrTitle"/>
          </p:nvPr>
        </p:nvSpPr>
        <p:spPr>
          <a:xfrm>
            <a:off x="685800" y="2262273"/>
            <a:ext cx="7772400" cy="1470025"/>
          </a:xfrm>
        </p:spPr>
        <p:txBody>
          <a:bodyPr>
            <a:normAutofit/>
          </a:bodyPr>
          <a:lstStyle/>
          <a:p>
            <a:r>
              <a:rPr lang="tr-TR" dirty="0" smtClean="0">
                <a:solidFill>
                  <a:schemeClr val="bg1"/>
                </a:solidFill>
              </a:rPr>
              <a:t>Dinlediğiniz için teşekkür ederiz.</a:t>
            </a:r>
            <a:endParaRPr lang="tr-TR" dirty="0">
              <a:solidFill>
                <a:schemeClr val="bg1"/>
              </a:solidFill>
            </a:endParaRPr>
          </a:p>
        </p:txBody>
      </p:sp>
      <p:pic>
        <p:nvPicPr>
          <p:cNvPr id="1026" name="Picture 2" descr="C:\Users\Owner\Desktop\DÜZCE REHBERLİK VE ARAŞTIRMA MERKEZİ (1)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0"/>
            <a:ext cx="1708002" cy="1708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Owner\Desktop\indi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140"/>
            <a:ext cx="1974469" cy="1974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3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rmAutofit/>
          </a:bodyPr>
          <a:lstStyle/>
          <a:p>
            <a:r>
              <a:rPr lang="tr-TR" sz="2800" dirty="0" smtClean="0">
                <a:latin typeface="Times New Roman" pitchFamily="18" charset="0"/>
                <a:cs typeface="Times New Roman" pitchFamily="18" charset="0"/>
              </a:rPr>
              <a:t>Hayatın her alanında karşılaşabildiğimiz güç ve baskı uygulayarak insanların bedensel ve ruhsal açıdan zarar görmesine neden olan bireysel ve toplumsal hareketlerin tümüdür.</a:t>
            </a:r>
            <a:endParaRPr lang="tr-TR" sz="28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056919" y="472112"/>
            <a:ext cx="3168352"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ŞİDDET NEDİR?</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30388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040151" y="484219"/>
            <a:ext cx="3528392"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NEDEN ÖNEMLİ?</a:t>
            </a:r>
            <a:endParaRPr lang="tr-TR" sz="3200" dirty="0">
              <a:solidFill>
                <a:schemeClr val="bg1"/>
              </a:solidFill>
              <a:latin typeface="Times New Roman" pitchFamily="18" charset="0"/>
              <a:cs typeface="Times New Roman" pitchFamily="18" charset="0"/>
            </a:endParaRPr>
          </a:p>
        </p:txBody>
      </p:sp>
      <p:sp>
        <p:nvSpPr>
          <p:cNvPr id="7" name="İçerik Yer Tutucusu 2"/>
          <p:cNvSpPr txBox="1">
            <a:spLocks/>
          </p:cNvSpPr>
          <p:nvPr/>
        </p:nvSpPr>
        <p:spPr>
          <a:xfrm>
            <a:off x="628909" y="2348880"/>
            <a:ext cx="7848600" cy="3096344"/>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tr-TR" altLang="tr-TR" sz="2800" dirty="0" smtClean="0">
                <a:effectLst>
                  <a:outerShdw blurRad="38100" dist="38100" dir="2700000" algn="tl">
                    <a:srgbClr val="000000">
                      <a:alpha val="43137"/>
                    </a:srgbClr>
                  </a:outerShdw>
                </a:effectLst>
                <a:latin typeface="Times New Roman" pitchFamily="18" charset="0"/>
                <a:cs typeface="Times New Roman" pitchFamily="18" charset="0"/>
              </a:rPr>
              <a:t>DÜNYADA HER YIL </a:t>
            </a:r>
          </a:p>
          <a:p>
            <a:pPr marL="0" indent="0" algn="ctr">
              <a:buFont typeface="Arial" pitchFamily="34" charset="0"/>
              <a:buNone/>
            </a:pPr>
            <a:r>
              <a:rPr lang="tr-TR" altLang="tr-TR" sz="2800" dirty="0" smtClean="0">
                <a:solidFill>
                  <a:srgbClr val="CC0202"/>
                </a:solidFill>
                <a:effectLst>
                  <a:outerShdw blurRad="38100" dist="38100" dir="2700000" algn="tl">
                    <a:srgbClr val="000000">
                      <a:alpha val="43137"/>
                    </a:srgbClr>
                  </a:outerShdw>
                </a:effectLst>
                <a:latin typeface="Times New Roman" pitchFamily="18" charset="0"/>
                <a:cs typeface="Times New Roman" pitchFamily="18" charset="0"/>
              </a:rPr>
              <a:t>1.4 MİLYON</a:t>
            </a:r>
            <a:r>
              <a:rPr lang="tr-TR" altLang="tr-TR" sz="28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0" algn="ctr">
              <a:buFont typeface="Arial" pitchFamily="34" charset="0"/>
              <a:buNone/>
            </a:pPr>
            <a:r>
              <a:rPr lang="tr-TR" altLang="tr-TR" sz="2800" dirty="0" smtClean="0">
                <a:effectLst>
                  <a:outerShdw blurRad="38100" dist="38100" dir="2700000" algn="tl">
                    <a:srgbClr val="000000">
                      <a:alpha val="43137"/>
                    </a:srgbClr>
                  </a:outerShdw>
                </a:effectLst>
                <a:latin typeface="Times New Roman" pitchFamily="18" charset="0"/>
                <a:cs typeface="Times New Roman" pitchFamily="18" charset="0"/>
              </a:rPr>
              <a:t>İNSANIN ŞİDDET NEDENİYLE HAYATINI KAYBETTİĞİ TAHMİN EDİLMEKTEDİR.</a:t>
            </a:r>
            <a:endParaRPr lang="tr-TR" altLang="tr-T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761991" y="484220"/>
            <a:ext cx="4032448"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NEDEN ÖNEMLİ?</a:t>
            </a:r>
            <a:endParaRPr lang="tr-TR" sz="3200" dirty="0">
              <a:solidFill>
                <a:schemeClr val="bg1"/>
              </a:solidFill>
              <a:latin typeface="Times New Roman" pitchFamily="18" charset="0"/>
              <a:cs typeface="Times New Roman" pitchFamily="18" charset="0"/>
            </a:endParaRPr>
          </a:p>
        </p:txBody>
      </p:sp>
      <p:sp>
        <p:nvSpPr>
          <p:cNvPr id="7" name="1 Dikdörtgen"/>
          <p:cNvSpPr>
            <a:spLocks noChangeArrowheads="1"/>
          </p:cNvSpPr>
          <p:nvPr/>
        </p:nvSpPr>
        <p:spPr bwMode="auto">
          <a:xfrm>
            <a:off x="1813934" y="2531087"/>
            <a:ext cx="5459999"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spcAft>
                <a:spcPts val="600"/>
              </a:spcAft>
              <a:buNone/>
            </a:pPr>
            <a:r>
              <a:rPr lang="tr-TR" altLang="tr-TR" sz="2800" dirty="0">
                <a:solidFill>
                  <a:srgbClr val="000000"/>
                </a:solidFill>
                <a:latin typeface="Times New Roman" pitchFamily="18" charset="0"/>
                <a:cs typeface="Times New Roman" pitchFamily="18" charset="0"/>
              </a:rPr>
              <a:t>Dünyada en az</a:t>
            </a:r>
          </a:p>
          <a:p>
            <a:pPr algn="ctr">
              <a:spcBef>
                <a:spcPct val="0"/>
              </a:spcBef>
              <a:spcAft>
                <a:spcPts val="600"/>
              </a:spcAft>
              <a:buNone/>
            </a:pPr>
            <a:r>
              <a:rPr lang="tr-TR" altLang="tr-TR" sz="2800" dirty="0">
                <a:solidFill>
                  <a:srgbClr val="000000"/>
                </a:solidFill>
                <a:latin typeface="Times New Roman" pitchFamily="18" charset="0"/>
                <a:cs typeface="Times New Roman" pitchFamily="18" charset="0"/>
              </a:rPr>
              <a:t> </a:t>
            </a:r>
            <a:r>
              <a:rPr lang="tr-TR" altLang="tr-TR" sz="2800" b="1" dirty="0">
                <a:solidFill>
                  <a:srgbClr val="E46C0A"/>
                </a:solidFill>
                <a:latin typeface="Times New Roman" pitchFamily="18" charset="0"/>
                <a:cs typeface="Times New Roman" pitchFamily="18" charset="0"/>
              </a:rPr>
              <a:t>her 3 kadından 1</a:t>
            </a:r>
            <a:r>
              <a:rPr lang="ja-JP" altLang="tr-TR" sz="2800" b="1" dirty="0">
                <a:solidFill>
                  <a:srgbClr val="E46C0A"/>
                </a:solidFill>
                <a:latin typeface="Times New Roman" pitchFamily="18" charset="0"/>
                <a:cs typeface="Times New Roman" pitchFamily="18" charset="0"/>
              </a:rPr>
              <a:t>’</a:t>
            </a:r>
            <a:r>
              <a:rPr lang="tr-TR" altLang="ja-JP" sz="2800" b="1" dirty="0">
                <a:solidFill>
                  <a:srgbClr val="E46C0A"/>
                </a:solidFill>
                <a:latin typeface="Times New Roman" pitchFamily="18" charset="0"/>
                <a:cs typeface="Times New Roman" pitchFamily="18" charset="0"/>
              </a:rPr>
              <a:t>i </a:t>
            </a:r>
          </a:p>
          <a:p>
            <a:pPr algn="ctr">
              <a:spcBef>
                <a:spcPct val="0"/>
              </a:spcBef>
              <a:spcAft>
                <a:spcPts val="600"/>
              </a:spcAft>
              <a:buNone/>
            </a:pPr>
            <a:r>
              <a:rPr lang="tr-TR" altLang="tr-TR" sz="2800" dirty="0">
                <a:solidFill>
                  <a:srgbClr val="000000"/>
                </a:solidFill>
                <a:latin typeface="Times New Roman" pitchFamily="18" charset="0"/>
                <a:cs typeface="Times New Roman" pitchFamily="18" charset="0"/>
              </a:rPr>
              <a:t>fiziksel veya cinsel şiddete maruz kalmaktadır.</a:t>
            </a:r>
          </a:p>
        </p:txBody>
      </p:sp>
      <p:pic>
        <p:nvPicPr>
          <p:cNvPr id="8"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985040" y="4647920"/>
            <a:ext cx="2384144" cy="186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989217" y="4500857"/>
            <a:ext cx="996536" cy="2159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95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657461" y="472112"/>
            <a:ext cx="3840016"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NEDEN ÖNEMLİ?</a:t>
            </a:r>
            <a:endParaRPr lang="tr-TR" sz="3200" dirty="0">
              <a:solidFill>
                <a:schemeClr val="bg1"/>
              </a:solidFill>
              <a:latin typeface="Times New Roman" pitchFamily="18" charset="0"/>
              <a:cs typeface="Times New Roman" pitchFamily="18" charset="0"/>
            </a:endParaRPr>
          </a:p>
        </p:txBody>
      </p:sp>
      <p:sp>
        <p:nvSpPr>
          <p:cNvPr id="7" name="Metin kutusu 3"/>
          <p:cNvSpPr txBox="1">
            <a:spLocks noChangeArrowheads="1"/>
          </p:cNvSpPr>
          <p:nvPr/>
        </p:nvSpPr>
        <p:spPr bwMode="auto">
          <a:xfrm>
            <a:off x="977069" y="2636912"/>
            <a:ext cx="720080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tr-TR" altLang="tr-TR" sz="2800" dirty="0">
                <a:solidFill>
                  <a:srgbClr val="000000"/>
                </a:solidFill>
                <a:latin typeface="Times New Roman" pitchFamily="18" charset="0"/>
                <a:cs typeface="Times New Roman" pitchFamily="18" charset="0"/>
              </a:rPr>
              <a:t>Dünya çapında kadın cinayetlerinin </a:t>
            </a:r>
            <a:r>
              <a:rPr lang="tr-TR" altLang="tr-TR" sz="2800" u="sng" dirty="0">
                <a:solidFill>
                  <a:srgbClr val="FF0000"/>
                </a:solidFill>
                <a:latin typeface="Times New Roman" pitchFamily="18" charset="0"/>
                <a:cs typeface="Times New Roman" pitchFamily="18" charset="0"/>
              </a:rPr>
              <a:t>yüzde 38</a:t>
            </a:r>
            <a:r>
              <a:rPr lang="tr-TR" altLang="tr-TR" sz="2800" dirty="0">
                <a:solidFill>
                  <a:srgbClr val="000000"/>
                </a:solidFill>
                <a:latin typeface="Times New Roman" pitchFamily="18" charset="0"/>
                <a:cs typeface="Times New Roman" pitchFamily="18" charset="0"/>
              </a:rPr>
              <a:t>’i</a:t>
            </a:r>
            <a:r>
              <a:rPr lang="tr-TR" altLang="ja-JP" sz="2800" dirty="0">
                <a:solidFill>
                  <a:srgbClr val="000000"/>
                </a:solidFill>
                <a:latin typeface="Times New Roman" pitchFamily="18" charset="0"/>
                <a:cs typeface="Times New Roman" pitchFamily="18" charset="0"/>
              </a:rPr>
              <a:t> kadınların eşi ya da birlikte yaşadığı kişiler tarafından işlenmektedir.  </a:t>
            </a:r>
            <a:endParaRPr lang="tr-TR" altLang="tr-TR" sz="2800" dirty="0">
              <a:solidFill>
                <a:srgbClr val="000000"/>
              </a:solidFill>
              <a:latin typeface="Times New Roman" pitchFamily="18" charset="0"/>
              <a:cs typeface="Times New Roman" pitchFamily="18" charset="0"/>
            </a:endParaRPr>
          </a:p>
        </p:txBody>
      </p:sp>
      <p:sp>
        <p:nvSpPr>
          <p:cNvPr id="8" name="Metin kutusu 4"/>
          <p:cNvSpPr txBox="1">
            <a:spLocks noChangeArrowheads="1"/>
          </p:cNvSpPr>
          <p:nvPr/>
        </p:nvSpPr>
        <p:spPr bwMode="auto">
          <a:xfrm>
            <a:off x="1979712" y="4293096"/>
            <a:ext cx="492013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Calibri" panose="020F050202020403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tr-TR" altLang="tr-TR" sz="8000" b="1" dirty="0">
                <a:solidFill>
                  <a:srgbClr val="C00000"/>
                </a:solidFill>
                <a:latin typeface="Times New Roman" pitchFamily="18" charset="0"/>
                <a:cs typeface="Times New Roman" pitchFamily="18" charset="0"/>
              </a:rPr>
              <a:t>%38</a:t>
            </a: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336" y="-8982"/>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411760" y="455491"/>
            <a:ext cx="4752528"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NEDEN BU EĞİTİM?</a:t>
            </a:r>
            <a:endParaRPr lang="tr-TR" sz="3200" dirty="0">
              <a:solidFill>
                <a:schemeClr val="bg1"/>
              </a:solidFill>
              <a:latin typeface="Times New Roman" pitchFamily="18" charset="0"/>
              <a:cs typeface="Times New Roman" pitchFamily="18" charset="0"/>
            </a:endParaRPr>
          </a:p>
        </p:txBody>
      </p:sp>
      <p:sp>
        <p:nvSpPr>
          <p:cNvPr id="7" name="İçerik Yer Tutucusu 2"/>
          <p:cNvSpPr>
            <a:spLocks noGrp="1"/>
          </p:cNvSpPr>
          <p:nvPr>
            <p:ph idx="1"/>
          </p:nvPr>
        </p:nvSpPr>
        <p:spPr>
          <a:xfrm>
            <a:off x="478274" y="1916832"/>
            <a:ext cx="7921625" cy="4248150"/>
          </a:xfrm>
        </p:spPr>
        <p:txBody>
          <a:bodyPr>
            <a:noAutofit/>
          </a:bodyPr>
          <a:lstStyle/>
          <a:p>
            <a:pPr marL="0" indent="0">
              <a:lnSpc>
                <a:spcPct val="100000"/>
              </a:lnSpc>
              <a:buNone/>
            </a:pPr>
            <a:endParaRPr lang="tr-TR" sz="2600" b="1" u="sng" dirty="0">
              <a:solidFill>
                <a:srgbClr val="FF0000"/>
              </a:solidFill>
              <a:latin typeface="Times New Roman" pitchFamily="18" charset="0"/>
              <a:cs typeface="Times New Roman" pitchFamily="18" charset="0"/>
            </a:endParaRPr>
          </a:p>
          <a:p>
            <a:pPr algn="just">
              <a:lnSpc>
                <a:spcPct val="100000"/>
              </a:lnSpc>
              <a:buFont typeface="Wingdings" panose="05000000000000000000" pitchFamily="2" charset="2"/>
              <a:buChar char="ü"/>
            </a:pPr>
            <a:r>
              <a:rPr lang="tr-TR" altLang="tr-TR" sz="2600" dirty="0" smtClean="0">
                <a:latin typeface="Times New Roman" pitchFamily="18" charset="0"/>
                <a:cs typeface="Times New Roman" pitchFamily="18" charset="0"/>
              </a:rPr>
              <a:t>Şiddeti durdurma ve şiddete uğrayanın sağlığını korumada en önemli yardım şiddeti tanımak ve şiddeti kabul etmektir.</a:t>
            </a:r>
            <a:endParaRPr lang="tr-TR" altLang="tr-TR" sz="2600" dirty="0">
              <a:latin typeface="Times New Roman" pitchFamily="18" charset="0"/>
              <a:cs typeface="Times New Roman" pitchFamily="18" charset="0"/>
            </a:endParaRPr>
          </a:p>
          <a:p>
            <a:pPr algn="just">
              <a:lnSpc>
                <a:spcPct val="100000"/>
              </a:lnSpc>
              <a:buFont typeface="Wingdings" panose="05000000000000000000" pitchFamily="2" charset="2"/>
              <a:buChar char="ü"/>
            </a:pPr>
            <a:r>
              <a:rPr lang="tr-TR" sz="2600" dirty="0" smtClean="0">
                <a:latin typeface="Times New Roman" pitchFamily="18" charset="0"/>
                <a:cs typeface="Times New Roman" pitchFamily="18" charset="0"/>
              </a:rPr>
              <a:t>Yaşam biçimi olarak görülen şiddet sorun değil sorun çözmenin bir aracı olarak görülür. Bu nedenle toplumun şiddete bakış açısını ortaya koymak çok önemlidir. Çünkü kabul gören şiddet meşru olur ve bu çok sakıncalıdır. </a:t>
            </a:r>
            <a:endParaRPr lang="tr-TR" sz="2600" dirty="0">
              <a:latin typeface="Times New Roman" pitchFamily="18" charset="0"/>
              <a:cs typeface="Times New Roman" pitchFamily="18" charset="0"/>
            </a:endParaRPr>
          </a:p>
          <a:p>
            <a:pPr algn="just">
              <a:lnSpc>
                <a:spcPct val="100000"/>
              </a:lnSpc>
              <a:buFont typeface="Wingdings" panose="05000000000000000000" pitchFamily="2" charset="2"/>
              <a:buChar char="ü"/>
            </a:pPr>
            <a:endParaRPr lang="tr-TR" altLang="tr-TR" sz="2600" dirty="0">
              <a:latin typeface="Times New Roman" pitchFamily="18" charset="0"/>
              <a:cs typeface="Times New Roman" pitchFamily="18" charset="0"/>
            </a:endParaRPr>
          </a:p>
          <a:p>
            <a:pPr marL="0" indent="0" algn="just">
              <a:lnSpc>
                <a:spcPct val="100000"/>
              </a:lnSpc>
              <a:buNone/>
            </a:pPr>
            <a:endParaRPr lang="tr-TR" altLang="tr-TR" sz="2600" dirty="0">
              <a:latin typeface="Times New Roman" pitchFamily="18" charset="0"/>
              <a:cs typeface="Times New Roman" pitchFamily="18" charset="0"/>
            </a:endParaRPr>
          </a:p>
          <a:p>
            <a:pPr marL="0" indent="0">
              <a:lnSpc>
                <a:spcPct val="100000"/>
              </a:lnSpc>
              <a:buNone/>
            </a:pPr>
            <a:endParaRPr lang="tr-TR" sz="2600" b="1" u="sng"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52103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636912"/>
            <a:ext cx="7920880" cy="3312368"/>
          </a:xfrm>
        </p:spPr>
        <p:txBody>
          <a:bodyPr>
            <a:normAutofit/>
          </a:bodyPr>
          <a:lstStyle/>
          <a:p>
            <a:r>
              <a:rPr lang="tr-TR" sz="2800" dirty="0" smtClean="0">
                <a:latin typeface="Times New Roman" pitchFamily="18" charset="0"/>
                <a:cs typeface="Times New Roman" pitchFamily="18" charset="0"/>
              </a:rPr>
              <a:t>FİZİKSEL ŞİDDET</a:t>
            </a:r>
          </a:p>
          <a:p>
            <a:r>
              <a:rPr lang="tr-TR" sz="2800" dirty="0" smtClean="0">
                <a:latin typeface="Times New Roman" pitchFamily="18" charset="0"/>
                <a:cs typeface="Times New Roman" pitchFamily="18" charset="0"/>
              </a:rPr>
              <a:t>PSİKOLOJİK ŞİDDET</a:t>
            </a:r>
          </a:p>
          <a:p>
            <a:r>
              <a:rPr lang="tr-TR" sz="2800" dirty="0" smtClean="0">
                <a:latin typeface="Times New Roman" pitchFamily="18" charset="0"/>
                <a:cs typeface="Times New Roman" pitchFamily="18" charset="0"/>
              </a:rPr>
              <a:t>CİNSEL ŞİDDET</a:t>
            </a:r>
          </a:p>
          <a:p>
            <a:r>
              <a:rPr lang="tr-TR" sz="2800" dirty="0" smtClean="0">
                <a:latin typeface="Times New Roman" pitchFamily="18" charset="0"/>
                <a:cs typeface="Times New Roman" pitchFamily="18" charset="0"/>
              </a:rPr>
              <a:t>EKONOMİK ŞİDDET</a:t>
            </a:r>
          </a:p>
          <a:p>
            <a:r>
              <a:rPr lang="tr-TR" sz="2800" dirty="0" smtClean="0">
                <a:latin typeface="Times New Roman" pitchFamily="18" charset="0"/>
                <a:cs typeface="Times New Roman" pitchFamily="18" charset="0"/>
              </a:rPr>
              <a:t>SİBER ŞİDDET</a:t>
            </a:r>
            <a:endParaRPr lang="tr-TR" sz="28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337401" y="472112"/>
            <a:ext cx="4431615"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ŞİDDETİN TÜRLERİ</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769" y="2420888"/>
            <a:ext cx="7920880" cy="4248472"/>
          </a:xfrm>
        </p:spPr>
        <p:txBody>
          <a:bodyPr>
            <a:normAutofit/>
          </a:bodyPr>
          <a:lstStyle/>
          <a:p>
            <a:r>
              <a:rPr lang="tr-TR" sz="2600" dirty="0" smtClean="0">
                <a:latin typeface="Times New Roman" pitchFamily="18" charset="0"/>
                <a:cs typeface="Times New Roman" pitchFamily="18" charset="0"/>
              </a:rPr>
              <a:t>Fiziksel kuvvetin uygulanmasıyla meydana gelen şiddet kişinin bedeni üzerinde geçici veya kalıcı hasarlar bırakmakta bazen de ölümüne yol açabilmektedir.</a:t>
            </a:r>
            <a:endParaRPr lang="tr-TR" sz="2600" dirty="0">
              <a:latin typeface="Times New Roman" pitchFamily="18" charset="0"/>
              <a:cs typeface="Times New Roman" pitchFamily="18" charset="0"/>
            </a:endParaRPr>
          </a:p>
        </p:txBody>
      </p:sp>
      <p:sp>
        <p:nvSpPr>
          <p:cNvPr id="4" name="Dikdörtgen 3"/>
          <p:cNvSpPr/>
          <p:nvPr/>
        </p:nvSpPr>
        <p:spPr>
          <a:xfrm>
            <a:off x="-18791" y="7639"/>
            <a:ext cx="9144000" cy="1513723"/>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Picture 2" descr="C:\Users\Own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2" y="-8981"/>
            <a:ext cx="1583945" cy="157117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er\Desktop\DÜZCE REHBERLİK VE ARAŞTIRMA MERKEZİ (1)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5463" y="-8982"/>
            <a:ext cx="1528873" cy="157117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2971768" y="514998"/>
            <a:ext cx="3528392" cy="584775"/>
          </a:xfrm>
          <a:prstGeom prst="rect">
            <a:avLst/>
          </a:prstGeom>
          <a:noFill/>
        </p:spPr>
        <p:txBody>
          <a:bodyPr wrap="square" rtlCol="0">
            <a:spAutoFit/>
          </a:bodyPr>
          <a:lstStyle/>
          <a:p>
            <a:pPr algn="ctr"/>
            <a:r>
              <a:rPr lang="tr-TR" sz="3200" dirty="0" smtClean="0">
                <a:solidFill>
                  <a:schemeClr val="bg1"/>
                </a:solidFill>
                <a:latin typeface="Times New Roman" pitchFamily="18" charset="0"/>
                <a:cs typeface="Times New Roman" pitchFamily="18" charset="0"/>
              </a:rPr>
              <a:t>FİZİKSEL ŞİDDET</a:t>
            </a:r>
            <a:endParaRPr lang="tr-TR" sz="3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52955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1070</Words>
  <Application>Microsoft Office PowerPoint</Application>
  <PresentationFormat>Ekran Gösterisi (4:3)</PresentationFormat>
  <Paragraphs>158</Paragraphs>
  <Slides>28</Slides>
  <Notes>3</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KADINA YÖNELİK ŞİDDETLE MÜCADELE FARKINDALIK EĞİTİMİ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Dinlediğiniz için 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KADINA YÖNELİK ŞİDDETLE MÜCADELE FARKINDALIK EĞİTİMİ</dc:title>
  <dc:creator>Owner</dc:creator>
  <cp:lastModifiedBy>Owner</cp:lastModifiedBy>
  <cp:revision>21</cp:revision>
  <dcterms:created xsi:type="dcterms:W3CDTF">2023-11-28T09:48:29Z</dcterms:created>
  <dcterms:modified xsi:type="dcterms:W3CDTF">2023-12-01T07:05:33Z</dcterms:modified>
</cp:coreProperties>
</file>